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16"/>
  </p:handoutMasterIdLst>
  <p:sldIdLst>
    <p:sldId id="256" r:id="rId2"/>
    <p:sldId id="258" r:id="rId3"/>
    <p:sldId id="283" r:id="rId4"/>
    <p:sldId id="259" r:id="rId5"/>
    <p:sldId id="284" r:id="rId6"/>
    <p:sldId id="262" r:id="rId7"/>
    <p:sldId id="263" r:id="rId8"/>
    <p:sldId id="265" r:id="rId9"/>
    <p:sldId id="266" r:id="rId10"/>
    <p:sldId id="273" r:id="rId11"/>
    <p:sldId id="275" r:id="rId12"/>
    <p:sldId id="277" r:id="rId13"/>
    <p:sldId id="278"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2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9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FF25FE-CB10-40B5-9214-D2A3ABCEB1D7}" type="datetimeFigureOut">
              <a:rPr lang="en-US" smtClean="0"/>
              <a:pPr/>
              <a:t>01/04/2018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F05BD-8D9D-4399-8002-101ADEDD1C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CA0A7CE-739D-4A4D-ACCF-A120E53EDE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7CE-739D-4A4D-ACCF-A120E53EDE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7CE-739D-4A4D-ACCF-A120E53EDE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243093-538F-49F4-AB2F-29E408BAF9D2}" type="datetimeFigureOut">
              <a:rPr lang="en-US" smtClean="0"/>
              <a:pPr/>
              <a:t>01/04/2018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CA0A7CE-739D-4A4D-ACCF-A120E53EDE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243093-538F-49F4-AB2F-29E408BAF9D2}" type="datetimeFigureOut">
              <a:rPr lang="en-US" smtClean="0"/>
              <a:pPr/>
              <a:t>01/04/2018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A0A7CE-739D-4A4D-ACCF-A120E53EDE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hyperlink" Target="http://en.wikipedia.org/wiki/Ellora" TargetMode="External"/><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838200"/>
            <a:ext cx="8915400" cy="2062103"/>
          </a:xfrm>
          <a:prstGeom prst="rect">
            <a:avLst/>
          </a:prstGeom>
        </p:spPr>
        <p:txBody>
          <a:bodyPr wrap="square">
            <a:spAutoFit/>
          </a:bodyPr>
          <a:lstStyle/>
          <a:p>
            <a:pPr algn="ctr"/>
            <a:r>
              <a:rPr kumimoji="0" lang="en-US" sz="4000" b="1" u="none" strike="noStrike" cap="none" normalizeH="0" baseline="0" dirty="0" smtClean="0">
                <a:ln>
                  <a:noFill/>
                </a:ln>
                <a:solidFill>
                  <a:schemeClr val="tx1"/>
                </a:solidFill>
                <a:effectLst/>
                <a:latin typeface="Arial" pitchFamily="34" charset="0"/>
                <a:ea typeface="Times New Roman" pitchFamily="18" charset="0"/>
              </a:rPr>
              <a:t> </a:t>
            </a:r>
          </a:p>
          <a:p>
            <a:pPr algn="ctr"/>
            <a:r>
              <a:rPr kumimoji="0" lang="en-US" sz="4800" b="1" i="1" u="none" strike="noStrike" cap="none" normalizeH="0" baseline="0" dirty="0" smtClean="0">
                <a:ln>
                  <a:noFill/>
                </a:ln>
                <a:solidFill>
                  <a:schemeClr val="tx1"/>
                </a:solidFill>
                <a:effectLst/>
                <a:latin typeface="Arial" pitchFamily="34" charset="0"/>
                <a:ea typeface="Times New Roman" pitchFamily="18" charset="0"/>
              </a:rPr>
              <a:t>ACOUSTICS</a:t>
            </a:r>
          </a:p>
          <a:p>
            <a:pPr algn="ctr"/>
            <a:r>
              <a:rPr kumimoji="0" lang="en-US" sz="4000" b="1" u="none" strike="noStrike" cap="none" normalizeH="0" baseline="0" dirty="0" smtClean="0">
                <a:ln>
                  <a:noFill/>
                </a:ln>
                <a:solidFill>
                  <a:schemeClr val="tx1"/>
                </a:solidFill>
                <a:effectLst/>
                <a:latin typeface="Arial" pitchFamily="34" charset="0"/>
                <a:ea typeface="Times New Roman" pitchFamily="18" charset="0"/>
              </a:rPr>
              <a:t> </a:t>
            </a:r>
            <a:endParaRPr lang="en-US" sz="4000" dirty="0"/>
          </a:p>
        </p:txBody>
      </p:sp>
      <p:sp>
        <p:nvSpPr>
          <p:cNvPr id="10" name="TextBox 9"/>
          <p:cNvSpPr txBox="1"/>
          <p:nvPr/>
        </p:nvSpPr>
        <p:spPr>
          <a:xfrm>
            <a:off x="1676400" y="4495800"/>
            <a:ext cx="5943600" cy="1938992"/>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latin typeface="Times New Roman" pitchFamily="18" charset="0"/>
                <a:ea typeface="Calibri" pitchFamily="34" charset="0"/>
                <a:cs typeface="Times New Roman" pitchFamily="18" charset="0"/>
              </a:rPr>
              <a:t>Presented </a:t>
            </a:r>
            <a:r>
              <a:rPr kumimoji="0" lang="en-U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By</a:t>
            </a:r>
            <a:endParaRPr lang="en-US" sz="2400" b="1" i="0" dirty="0">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Prof. D. M. </a:t>
            </a:r>
            <a:r>
              <a:rPr lang="en-US" sz="2400" b="1" dirty="0" smtClean="0">
                <a:latin typeface="Times New Roman" pitchFamily="18" charset="0"/>
                <a:ea typeface="Calibri" pitchFamily="34" charset="0"/>
                <a:cs typeface="Times New Roman" pitchFamily="18" charset="0"/>
              </a:rPr>
              <a:t>Parshuramkar</a:t>
            </a:r>
          </a:p>
          <a:p>
            <a:pPr lvl="0" algn="ctr" eaLnBrk="0" fontAlgn="base" hangingPunct="0">
              <a:spcBef>
                <a:spcPct val="0"/>
              </a:spcBef>
              <a:spcAft>
                <a:spcPct val="0"/>
              </a:spcAft>
            </a:pPr>
            <a:r>
              <a:rPr kumimoji="0" lang="en-US" sz="2400" b="1" u="none" strike="noStrike" cap="none" normalizeH="0" baseline="0" dirty="0" smtClean="0">
                <a:ln>
                  <a:noFill/>
                </a:ln>
                <a:solidFill>
                  <a:schemeClr val="tx1"/>
                </a:solidFill>
                <a:effectLst/>
                <a:latin typeface="Times New Roman" pitchFamily="18" charset="0"/>
                <a:cs typeface="Times New Roman" pitchFamily="18" charset="0"/>
              </a:rPr>
              <a:t>Dept.</a:t>
            </a:r>
            <a:r>
              <a:rPr kumimoji="0" lang="en-US" sz="2400" b="1" u="none" strike="noStrike" cap="none" normalizeH="0" dirty="0" smtClean="0">
                <a:ln>
                  <a:noFill/>
                </a:ln>
                <a:solidFill>
                  <a:schemeClr val="tx1"/>
                </a:solidFill>
                <a:effectLst/>
                <a:latin typeface="Times New Roman" pitchFamily="18" charset="0"/>
                <a:cs typeface="Times New Roman" pitchFamily="18" charset="0"/>
              </a:rPr>
              <a:t> Of Physics</a:t>
            </a:r>
          </a:p>
          <a:p>
            <a:pPr lvl="0" algn="ctr" eaLnBrk="0" fontAlgn="base" hangingPunct="0">
              <a:spcBef>
                <a:spcPct val="0"/>
              </a:spcBef>
              <a:spcAft>
                <a:spcPct val="0"/>
              </a:spcAft>
            </a:pPr>
            <a:r>
              <a:rPr kumimoji="0" lang="en-US" sz="2400" b="1" u="none" strike="noStrike" cap="none" normalizeH="0" dirty="0" smtClean="0">
                <a:ln>
                  <a:noFill/>
                </a:ln>
                <a:solidFill>
                  <a:schemeClr val="tx1"/>
                </a:solidFill>
                <a:effectLst/>
                <a:latin typeface="Times New Roman" pitchFamily="18" charset="0"/>
                <a:cs typeface="Times New Roman" pitchFamily="18" charset="0"/>
              </a:rPr>
              <a:t>N. H. College, Bramhapuri</a:t>
            </a:r>
            <a:endParaRPr kumimoji="0" lang="en-US" sz="2400" b="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036637"/>
            <a:ext cx="8229600" cy="4449763"/>
          </a:xfrm>
        </p:spPr>
        <p:txBody>
          <a:bodyPr>
            <a:normAutofit fontScale="77500" lnSpcReduction="20000"/>
          </a:bodyPr>
          <a:lstStyle/>
          <a:p>
            <a:pPr>
              <a:buNone/>
            </a:pPr>
            <a:r>
              <a:rPr lang="en-US" sz="7400" b="1" dirty="0" smtClean="0">
                <a:latin typeface="Times New Roman" pitchFamily="18" charset="0"/>
                <a:cs typeface="Times New Roman" pitchFamily="18" charset="0"/>
              </a:rPr>
              <a:t>	</a:t>
            </a:r>
            <a:r>
              <a:rPr lang="en-US" sz="5700" b="1" dirty="0" smtClean="0">
                <a:solidFill>
                  <a:srgbClr val="00B050"/>
                </a:solidFill>
                <a:latin typeface="Times New Roman" pitchFamily="18" charset="0"/>
                <a:cs typeface="Times New Roman" pitchFamily="18" charset="0"/>
              </a:rPr>
              <a:t>Room Acoustics</a:t>
            </a:r>
          </a:p>
          <a:p>
            <a:pPr>
              <a:buNone/>
            </a:pPr>
            <a:r>
              <a:rPr lang="en-IN" sz="3600" dirty="0" smtClean="0">
                <a:latin typeface="Times New Roman" pitchFamily="18" charset="0"/>
                <a:cs typeface="Times New Roman" pitchFamily="18" charset="0"/>
              </a:rPr>
              <a:t> </a:t>
            </a:r>
          </a:p>
          <a:p>
            <a:pPr algn="just">
              <a:buFont typeface="Wingdings" pitchFamily="2" charset="2"/>
              <a:buChar char="Ø"/>
            </a:pPr>
            <a:r>
              <a:rPr lang="en-IN" sz="4100" smtClean="0">
                <a:latin typeface="Times New Roman" pitchFamily="18" charset="0"/>
                <a:cs typeface="Times New Roman" pitchFamily="18" charset="0"/>
              </a:rPr>
              <a:t> Conditions </a:t>
            </a:r>
            <a:r>
              <a:rPr lang="en-IN" sz="4100" dirty="0" smtClean="0">
                <a:latin typeface="Times New Roman" pitchFamily="18" charset="0"/>
                <a:cs typeface="Times New Roman" pitchFamily="18" charset="0"/>
              </a:rPr>
              <a:t>to </a:t>
            </a:r>
            <a:r>
              <a:rPr lang="en-IN" sz="4100" dirty="0">
                <a:latin typeface="Times New Roman" pitchFamily="18" charset="0"/>
                <a:cs typeface="Times New Roman" pitchFamily="18" charset="0"/>
              </a:rPr>
              <a:t>provide good listening </a:t>
            </a:r>
            <a:r>
              <a:rPr lang="en-IN" sz="4100" dirty="0" smtClean="0">
                <a:latin typeface="Times New Roman" pitchFamily="18" charset="0"/>
                <a:cs typeface="Times New Roman" pitchFamily="18" charset="0"/>
              </a:rPr>
              <a:t>in </a:t>
            </a:r>
            <a:r>
              <a:rPr lang="en-IN" sz="4100">
                <a:latin typeface="Times New Roman" pitchFamily="18" charset="0"/>
                <a:cs typeface="Times New Roman" pitchFamily="18" charset="0"/>
              </a:rPr>
              <a:t>rooms </a:t>
            </a:r>
            <a:r>
              <a:rPr lang="en-IN" sz="4100" smtClean="0">
                <a:latin typeface="Times New Roman" pitchFamily="18" charset="0"/>
                <a:cs typeface="Times New Roman" pitchFamily="18" charset="0"/>
              </a:rPr>
              <a:t>   for </a:t>
            </a:r>
            <a:r>
              <a:rPr lang="en-IN" sz="4100" dirty="0">
                <a:latin typeface="Times New Roman" pitchFamily="18" charset="0"/>
                <a:cs typeface="Times New Roman" pitchFamily="18" charset="0"/>
              </a:rPr>
              <a:t>speech and </a:t>
            </a:r>
            <a:r>
              <a:rPr lang="en-IN" sz="4100" dirty="0" smtClean="0">
                <a:latin typeface="Times New Roman" pitchFamily="18" charset="0"/>
                <a:cs typeface="Times New Roman" pitchFamily="18" charset="0"/>
              </a:rPr>
              <a:t>music</a:t>
            </a:r>
          </a:p>
          <a:p>
            <a:pPr algn="just">
              <a:buNone/>
            </a:pPr>
            <a:endParaRPr lang="en-IN" sz="3600" dirty="0" smtClean="0">
              <a:latin typeface="Times New Roman" pitchFamily="18" charset="0"/>
              <a:cs typeface="Times New Roman" pitchFamily="18" charset="0"/>
            </a:endParaRPr>
          </a:p>
          <a:p>
            <a:pPr marL="914400" lvl="1" indent="-514350" algn="just">
              <a:buAutoNum type="arabicPeriod"/>
            </a:pPr>
            <a:r>
              <a:rPr lang="en-IN" sz="3600" dirty="0" smtClean="0">
                <a:solidFill>
                  <a:srgbClr val="00B050"/>
                </a:solidFill>
                <a:latin typeface="Times New Roman" pitchFamily="18" charset="0"/>
                <a:cs typeface="Times New Roman" pitchFamily="18" charset="0"/>
              </a:rPr>
              <a:t>Good </a:t>
            </a:r>
            <a:r>
              <a:rPr lang="en-IN" sz="3600" dirty="0">
                <a:solidFill>
                  <a:srgbClr val="00B050"/>
                </a:solidFill>
                <a:latin typeface="Times New Roman" pitchFamily="18" charset="0"/>
                <a:cs typeface="Times New Roman" pitchFamily="18" charset="0"/>
              </a:rPr>
              <a:t>access to the direct sound for all people in the room</a:t>
            </a:r>
            <a:r>
              <a:rPr lang="en-IN" sz="3600" dirty="0" smtClean="0">
                <a:solidFill>
                  <a:srgbClr val="00B050"/>
                </a:solidFill>
                <a:latin typeface="Times New Roman" pitchFamily="18" charset="0"/>
                <a:cs typeface="Times New Roman" pitchFamily="18" charset="0"/>
              </a:rPr>
              <a:t>.</a:t>
            </a:r>
          </a:p>
          <a:p>
            <a:pPr marL="914400" lvl="1" indent="-514350" algn="just">
              <a:buAutoNum type="arabicPeriod"/>
            </a:pPr>
            <a:r>
              <a:rPr lang="en-IN" sz="3600" dirty="0" smtClean="0">
                <a:solidFill>
                  <a:srgbClr val="00B050"/>
                </a:solidFill>
                <a:latin typeface="Times New Roman" pitchFamily="18" charset="0"/>
                <a:cs typeface="Times New Roman" pitchFamily="18" charset="0"/>
              </a:rPr>
              <a:t>To limit background </a:t>
            </a:r>
            <a:r>
              <a:rPr lang="en-IN" sz="3600" dirty="0">
                <a:solidFill>
                  <a:srgbClr val="00B050"/>
                </a:solidFill>
                <a:latin typeface="Times New Roman" pitchFamily="18" charset="0"/>
                <a:cs typeface="Times New Roman" pitchFamily="18" charset="0"/>
              </a:rPr>
              <a:t>noise level in the </a:t>
            </a:r>
            <a:r>
              <a:rPr lang="en-IN" sz="3600" dirty="0" smtClean="0">
                <a:solidFill>
                  <a:srgbClr val="00B050"/>
                </a:solidFill>
                <a:latin typeface="Times New Roman" pitchFamily="18" charset="0"/>
                <a:cs typeface="Times New Roman" pitchFamily="18" charset="0"/>
              </a:rPr>
              <a:t>room</a:t>
            </a:r>
          </a:p>
          <a:p>
            <a:pPr marL="914400" lvl="1" indent="-514350" algn="just">
              <a:buAutoNum type="arabicPeriod"/>
            </a:pPr>
            <a:r>
              <a:rPr lang="en-IN" sz="3600" dirty="0" smtClean="0">
                <a:solidFill>
                  <a:srgbClr val="00B050"/>
                </a:solidFill>
                <a:latin typeface="Times New Roman" pitchFamily="18" charset="0"/>
                <a:cs typeface="Times New Roman" pitchFamily="18" charset="0"/>
              </a:rPr>
              <a:t>To </a:t>
            </a:r>
            <a:r>
              <a:rPr lang="en-IN" sz="3600" dirty="0">
                <a:solidFill>
                  <a:srgbClr val="00B050"/>
                </a:solidFill>
                <a:latin typeface="Times New Roman" pitchFamily="18" charset="0"/>
                <a:cs typeface="Times New Roman" pitchFamily="18" charset="0"/>
              </a:rPr>
              <a:t>limit the reverberation time in the </a:t>
            </a:r>
            <a:r>
              <a:rPr lang="en-IN" sz="3600" dirty="0" smtClean="0">
                <a:solidFill>
                  <a:srgbClr val="00B050"/>
                </a:solidFill>
                <a:latin typeface="Times New Roman" pitchFamily="18" charset="0"/>
                <a:cs typeface="Times New Roman" pitchFamily="18" charset="0"/>
              </a:rPr>
              <a:t>room</a:t>
            </a:r>
          </a:p>
          <a:p>
            <a:pPr marL="514350" indent="-514350" algn="just">
              <a:buAutoNum type="arabicPeriod"/>
            </a:pPr>
            <a:endParaRPr lang="en-IN" sz="3600" dirty="0" smtClean="0"/>
          </a:p>
          <a:p>
            <a:pPr algn="just">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762000"/>
          </a:xfrm>
        </p:spPr>
        <p:txBody>
          <a:bodyPr>
            <a:normAutofit/>
          </a:bodyPr>
          <a:lstStyle/>
          <a:p>
            <a:r>
              <a:rPr lang="en-US" sz="3100" b="1" dirty="0" smtClean="0">
                <a:latin typeface="Times New Roman" pitchFamily="18" charset="0"/>
                <a:cs typeface="Times New Roman" pitchFamily="18" charset="0"/>
              </a:rPr>
              <a:t>A Study of Major Architecture Buildings of India</a:t>
            </a:r>
            <a:endParaRPr lang="en-US" dirty="0"/>
          </a:p>
        </p:txBody>
      </p:sp>
      <p:sp>
        <p:nvSpPr>
          <p:cNvPr id="4" name="Rectangle 3"/>
          <p:cNvSpPr/>
          <p:nvPr/>
        </p:nvSpPr>
        <p:spPr>
          <a:xfrm>
            <a:off x="304800" y="1595021"/>
            <a:ext cx="8534400" cy="5262979"/>
          </a:xfrm>
          <a:prstGeom prst="rect">
            <a:avLst/>
          </a:prstGeom>
        </p:spPr>
        <p:txBody>
          <a:bodyPr wrap="square">
            <a:spAutoFit/>
          </a:bodyPr>
          <a:lstStyle/>
          <a:p>
            <a:pPr algn="just">
              <a:buClr>
                <a:schemeClr val="bg2">
                  <a:lumMod val="75000"/>
                </a:schemeClr>
              </a:buClr>
              <a:buFont typeface="Wingdings" pitchFamily="2" charset="2"/>
              <a:buChar char="Ø"/>
            </a:pPr>
            <a:r>
              <a:rPr lang="en-IN" sz="20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Historical and architectural monuments of India has been explained. </a:t>
            </a:r>
          </a:p>
          <a:p>
            <a:pPr algn="just">
              <a:buClr>
                <a:schemeClr val="bg2">
                  <a:lumMod val="75000"/>
                </a:schemeClr>
              </a:buClr>
            </a:pPr>
            <a:endParaRPr lang="en-IN" sz="2800" dirty="0" smtClean="0">
              <a:latin typeface="Times New Roman" pitchFamily="18" charset="0"/>
              <a:cs typeface="Times New Roman" pitchFamily="18" charset="0"/>
            </a:endParaRPr>
          </a:p>
          <a:p>
            <a:pPr algn="just">
              <a:buClr>
                <a:schemeClr val="bg2">
                  <a:lumMod val="75000"/>
                </a:schemeClr>
              </a:buClr>
              <a:buFont typeface="Wingdings" pitchFamily="2" charset="2"/>
              <a:buChar char="Ø"/>
            </a:pPr>
            <a:r>
              <a:rPr lang="en-IN" sz="2800" dirty="0" smtClean="0">
                <a:latin typeface="Times New Roman" pitchFamily="18" charset="0"/>
                <a:cs typeface="Times New Roman" pitchFamily="18" charset="0"/>
              </a:rPr>
              <a:t> The branches of architecture are civil, sacred, naval, military,</a:t>
            </a:r>
            <a:r>
              <a:rPr lang="en-IN" sz="2800" baseline="300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and landscape architecture. </a:t>
            </a:r>
          </a:p>
          <a:p>
            <a:pPr algn="just">
              <a:buClr>
                <a:schemeClr val="bg2">
                  <a:lumMod val="75000"/>
                </a:schemeClr>
              </a:buClr>
              <a:buFont typeface="Wingdings" pitchFamily="2" charset="2"/>
              <a:buChar char="Ø"/>
            </a:pPr>
            <a:endParaRPr lang="en-IN" sz="2800" dirty="0" smtClean="0">
              <a:latin typeface="Times New Roman" pitchFamily="18" charset="0"/>
              <a:cs typeface="Times New Roman" pitchFamily="18" charset="0"/>
            </a:endParaRPr>
          </a:p>
          <a:p>
            <a:pPr algn="just">
              <a:buClr>
                <a:schemeClr val="bg2">
                  <a:lumMod val="75000"/>
                </a:schemeClr>
              </a:buClr>
              <a:buFont typeface="Wingdings" pitchFamily="2" charset="2"/>
              <a:buChar char="Ø"/>
            </a:pPr>
            <a:r>
              <a:rPr lang="en-IN" sz="2800" dirty="0" smtClean="0">
                <a:latin typeface="Times New Roman" pitchFamily="18" charset="0"/>
                <a:cs typeface="Times New Roman" pitchFamily="18" charset="0"/>
              </a:rPr>
              <a:t> In India there are various types of architectural monuments such as </a:t>
            </a:r>
            <a:r>
              <a:rPr lang="en-IN" sz="2800" dirty="0" err="1" smtClean="0">
                <a:latin typeface="Times New Roman" pitchFamily="18" charset="0"/>
                <a:cs typeface="Times New Roman" pitchFamily="18" charset="0"/>
              </a:rPr>
              <a:t>Taj</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Mahal</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Qutub</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Minar</a:t>
            </a:r>
            <a:r>
              <a:rPr lang="en-IN" sz="2800" dirty="0" smtClean="0">
                <a:latin typeface="Times New Roman" pitchFamily="18" charset="0"/>
                <a:cs typeface="Times New Roman" pitchFamily="18" charset="0"/>
              </a:rPr>
              <a:t>, Red Fort, Agra Fort, </a:t>
            </a:r>
            <a:r>
              <a:rPr lang="en-IN" sz="2800" dirty="0" err="1" smtClean="0">
                <a:latin typeface="Times New Roman" pitchFamily="18" charset="0"/>
                <a:cs typeface="Times New Roman" pitchFamily="18" charset="0"/>
              </a:rPr>
              <a:t>Akshardham</a:t>
            </a:r>
            <a:r>
              <a:rPr lang="en-IN" sz="2800" dirty="0" smtClean="0">
                <a:latin typeface="Times New Roman" pitchFamily="18" charset="0"/>
                <a:cs typeface="Times New Roman" pitchFamily="18" charset="0"/>
              </a:rPr>
              <a:t> Temple, Ujjain Temple, </a:t>
            </a:r>
            <a:r>
              <a:rPr lang="en-IN" sz="2800" dirty="0" err="1" smtClean="0">
                <a:latin typeface="Times New Roman" pitchFamily="18" charset="0"/>
                <a:cs typeface="Times New Roman" pitchFamily="18" charset="0"/>
              </a:rPr>
              <a:t>Mahamaya</a:t>
            </a:r>
            <a:r>
              <a:rPr lang="en-IN" sz="2800" dirty="0" smtClean="0">
                <a:latin typeface="Times New Roman" pitchFamily="18" charset="0"/>
                <a:cs typeface="Times New Roman" pitchFamily="18" charset="0"/>
              </a:rPr>
              <a:t> Temple etc. </a:t>
            </a:r>
          </a:p>
          <a:p>
            <a:pPr algn="just">
              <a:buClr>
                <a:schemeClr val="bg2">
                  <a:lumMod val="75000"/>
                </a:schemeClr>
              </a:buClr>
              <a:buFont typeface="Wingdings" pitchFamily="2" charset="2"/>
              <a:buChar char="Ø"/>
            </a:pPr>
            <a:endParaRPr lang="en-IN" sz="2800" dirty="0" smtClean="0">
              <a:latin typeface="Times New Roman" pitchFamily="18" charset="0"/>
              <a:cs typeface="Times New Roman" pitchFamily="18" charset="0"/>
            </a:endParaRPr>
          </a:p>
          <a:p>
            <a:pPr algn="just">
              <a:buClr>
                <a:schemeClr val="bg2">
                  <a:lumMod val="75000"/>
                </a:schemeClr>
              </a:buClr>
              <a:buFont typeface="Wingdings" pitchFamily="2" charset="2"/>
              <a:buChar char="Ø"/>
            </a:pPr>
            <a:r>
              <a:rPr lang="en-IN" sz="2800" baseline="300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In the world there are 22 famous buildings to inspire us.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endParaRPr lang="en-US" dirty="0"/>
          </a:p>
        </p:txBody>
      </p:sp>
      <p:pic>
        <p:nvPicPr>
          <p:cNvPr id="12" name="Content Placeholder 11" descr="http://www.crystalinks.com/indiapattadakal.jpg"/>
          <p:cNvPicPr>
            <a:picLocks noGrp="1"/>
          </p:cNvPicPr>
          <p:nvPr>
            <p:ph idx="1"/>
          </p:nvPr>
        </p:nvPicPr>
        <p:blipFill>
          <a:blip r:embed="rId2" cstate="print"/>
          <a:srcRect/>
          <a:stretch>
            <a:fillRect/>
          </a:stretch>
        </p:blipFill>
        <p:spPr bwMode="auto">
          <a:xfrm>
            <a:off x="4114800" y="2133600"/>
            <a:ext cx="2590800" cy="2133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3011" name="Picture 3"/>
          <p:cNvPicPr>
            <a:picLocks noChangeAspect="1" noChangeArrowheads="1"/>
          </p:cNvPicPr>
          <p:nvPr/>
        </p:nvPicPr>
        <p:blipFill>
          <a:blip r:embed="rId3"/>
          <a:srcRect/>
          <a:stretch>
            <a:fillRect/>
          </a:stretch>
        </p:blipFill>
        <p:spPr bwMode="auto">
          <a:xfrm>
            <a:off x="1981200" y="0"/>
            <a:ext cx="2111375" cy="4335463"/>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a:srcRect/>
          <a:stretch>
            <a:fillRect/>
          </a:stretch>
        </p:blipFill>
        <p:spPr bwMode="auto">
          <a:xfrm>
            <a:off x="6705600" y="0"/>
            <a:ext cx="2133600" cy="2017637"/>
          </a:xfrm>
          <a:prstGeom prst="rect">
            <a:avLst/>
          </a:prstGeom>
          <a:noFill/>
          <a:ln w="9525">
            <a:noFill/>
            <a:miter lim="800000"/>
            <a:headEnd/>
            <a:tailEnd/>
          </a:ln>
          <a:effectLst/>
        </p:spPr>
      </p:pic>
      <p:pic>
        <p:nvPicPr>
          <p:cNvPr id="43013" name="Picture 5"/>
          <p:cNvPicPr>
            <a:picLocks noChangeAspect="1" noChangeArrowheads="1"/>
          </p:cNvPicPr>
          <p:nvPr/>
        </p:nvPicPr>
        <p:blipFill>
          <a:blip r:embed="rId5"/>
          <a:srcRect/>
          <a:stretch>
            <a:fillRect/>
          </a:stretch>
        </p:blipFill>
        <p:spPr bwMode="auto">
          <a:xfrm>
            <a:off x="3962400" y="76200"/>
            <a:ext cx="2421321" cy="1981200"/>
          </a:xfrm>
          <a:prstGeom prst="rect">
            <a:avLst/>
          </a:prstGeom>
          <a:noFill/>
          <a:ln w="9525">
            <a:noFill/>
            <a:miter lim="800000"/>
            <a:headEnd/>
            <a:tailEnd/>
          </a:ln>
          <a:effectLst/>
        </p:spPr>
      </p:pic>
      <p:pic>
        <p:nvPicPr>
          <p:cNvPr id="43014" name="Picture 6"/>
          <p:cNvPicPr>
            <a:picLocks noChangeAspect="1" noChangeArrowheads="1"/>
          </p:cNvPicPr>
          <p:nvPr/>
        </p:nvPicPr>
        <p:blipFill>
          <a:blip r:embed="rId6"/>
          <a:srcRect/>
          <a:stretch>
            <a:fillRect/>
          </a:stretch>
        </p:blipFill>
        <p:spPr bwMode="auto">
          <a:xfrm>
            <a:off x="304800" y="0"/>
            <a:ext cx="1219200" cy="2158133"/>
          </a:xfrm>
          <a:prstGeom prst="rect">
            <a:avLst/>
          </a:prstGeom>
          <a:noFill/>
          <a:ln w="9525">
            <a:noFill/>
            <a:miter lim="800000"/>
            <a:headEnd/>
            <a:tailEnd/>
          </a:ln>
          <a:effectLst/>
        </p:spPr>
      </p:pic>
      <p:pic>
        <p:nvPicPr>
          <p:cNvPr id="43015" name="Picture 7"/>
          <p:cNvPicPr>
            <a:picLocks noChangeAspect="1" noChangeArrowheads="1"/>
          </p:cNvPicPr>
          <p:nvPr/>
        </p:nvPicPr>
        <p:blipFill>
          <a:blip r:embed="rId7"/>
          <a:srcRect/>
          <a:stretch>
            <a:fillRect/>
          </a:stretch>
        </p:blipFill>
        <p:spPr bwMode="auto">
          <a:xfrm>
            <a:off x="6781800" y="2057400"/>
            <a:ext cx="2098610" cy="1752600"/>
          </a:xfrm>
          <a:prstGeom prst="rect">
            <a:avLst/>
          </a:prstGeom>
          <a:noFill/>
          <a:ln w="9525">
            <a:noFill/>
            <a:miter lim="800000"/>
            <a:headEnd/>
            <a:tailEnd/>
          </a:ln>
          <a:effectLst/>
        </p:spPr>
      </p:pic>
      <p:pic>
        <p:nvPicPr>
          <p:cNvPr id="10" name="Picture 9" descr="http://www.crystalinks.com/ajantacaves3.jpg"/>
          <p:cNvPicPr/>
          <p:nvPr/>
        </p:nvPicPr>
        <p:blipFill>
          <a:blip r:embed="rId8" cstate="print">
            <a:lum contrast="20000"/>
          </a:blip>
          <a:srcRect/>
          <a:stretch>
            <a:fillRect/>
          </a:stretch>
        </p:blipFill>
        <p:spPr bwMode="auto">
          <a:xfrm>
            <a:off x="2362200" y="4343400"/>
            <a:ext cx="2209800" cy="2286000"/>
          </a:xfrm>
          <a:prstGeom prst="rect">
            <a:avLst/>
          </a:prstGeom>
          <a:noFill/>
          <a:ln w="9525">
            <a:noFill/>
            <a:miter lim="800000"/>
            <a:headEnd/>
            <a:tailEnd/>
          </a:ln>
        </p:spPr>
      </p:pic>
      <p:pic>
        <p:nvPicPr>
          <p:cNvPr id="11" name="Picture 10" descr="http://www.crystalinks.com/ajantacaves4.jpg"/>
          <p:cNvPicPr/>
          <p:nvPr/>
        </p:nvPicPr>
        <p:blipFill>
          <a:blip r:embed="rId9" cstate="print">
            <a:lum bright="10000" contrast="20000"/>
          </a:blip>
          <a:srcRect/>
          <a:stretch>
            <a:fillRect/>
          </a:stretch>
        </p:blipFill>
        <p:spPr bwMode="auto">
          <a:xfrm>
            <a:off x="4572000" y="4419600"/>
            <a:ext cx="2514600" cy="2209800"/>
          </a:xfrm>
          <a:prstGeom prst="rect">
            <a:avLst/>
          </a:prstGeom>
          <a:noFill/>
          <a:ln w="9525">
            <a:noFill/>
            <a:miter lim="800000"/>
            <a:headEnd/>
            <a:tailEnd/>
          </a:ln>
        </p:spPr>
      </p:pic>
      <p:pic>
        <p:nvPicPr>
          <p:cNvPr id="13" name="Picture 12" descr="http://www.crystalinks.com/ellora.jpg">
            <a:hlinkClick r:id="rId10"/>
          </p:cNvPr>
          <p:cNvPicPr/>
          <p:nvPr/>
        </p:nvPicPr>
        <p:blipFill>
          <a:blip r:embed="rId11" cstate="print">
            <a:lum contrast="20000"/>
          </a:blip>
          <a:srcRect/>
          <a:stretch>
            <a:fillRect/>
          </a:stretch>
        </p:blipFill>
        <p:spPr bwMode="auto">
          <a:xfrm>
            <a:off x="0" y="2057400"/>
            <a:ext cx="2201863" cy="2590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4" name="Picture 13" descr="http://www.crystalinks.com/india_architecturecolonial.jpg"/>
          <p:cNvPicPr/>
          <p:nvPr/>
        </p:nvPicPr>
        <p:blipFill>
          <a:blip r:embed="rId12" cstate="print">
            <a:lum contrast="10000"/>
          </a:blip>
          <a:srcRect/>
          <a:stretch>
            <a:fillRect/>
          </a:stretch>
        </p:blipFill>
        <p:spPr bwMode="auto">
          <a:xfrm>
            <a:off x="6858000" y="3886200"/>
            <a:ext cx="2133600" cy="2743200"/>
          </a:xfrm>
          <a:prstGeom prst="rect">
            <a:avLst/>
          </a:prstGeom>
          <a:noFill/>
          <a:ln w="9525">
            <a:noFill/>
            <a:miter lim="800000"/>
            <a:headEnd/>
            <a:tailEnd/>
          </a:ln>
        </p:spPr>
      </p:pic>
      <p:pic>
        <p:nvPicPr>
          <p:cNvPr id="16" name="Picture 2"/>
          <p:cNvPicPr>
            <a:picLocks noChangeAspect="1" noChangeArrowheads="1"/>
          </p:cNvPicPr>
          <p:nvPr/>
        </p:nvPicPr>
        <p:blipFill>
          <a:blip r:embed="rId13"/>
          <a:srcRect/>
          <a:stretch>
            <a:fillRect/>
          </a:stretch>
        </p:blipFill>
        <p:spPr bwMode="auto">
          <a:xfrm>
            <a:off x="152400" y="4191001"/>
            <a:ext cx="2322614" cy="2438400"/>
          </a:xfrm>
          <a:prstGeom prst="rect">
            <a:avLst/>
          </a:prstGeom>
          <a:noFill/>
          <a:ln w="9525">
            <a:noFill/>
            <a:miter lim="800000"/>
            <a:headEnd/>
            <a:tailEnd/>
          </a:ln>
          <a:effectLst/>
        </p:spPr>
      </p:pic>
      <p:sp>
        <p:nvSpPr>
          <p:cNvPr id="17" name="Title 1"/>
          <p:cNvSpPr txBox="1">
            <a:spLocks/>
          </p:cNvSpPr>
          <p:nvPr/>
        </p:nvSpPr>
        <p:spPr>
          <a:xfrm>
            <a:off x="0" y="60960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0" u="none" strike="noStrike" kern="1200" cap="none" spc="0" normalizeH="0" baseline="0" noProof="0" dirty="0" smtClean="0">
                <a:ln>
                  <a:noFill/>
                </a:ln>
                <a:solidFill>
                  <a:schemeClr val="bg1"/>
                </a:solidFill>
                <a:effectLst/>
                <a:uLnTx/>
                <a:uFillTx/>
                <a:latin typeface="+mj-lt"/>
                <a:ea typeface="+mj-ea"/>
                <a:cs typeface="+mj-cs"/>
              </a:rPr>
              <a:t>VARIOUS ARCHITECTURAL BUILDINGS </a:t>
            </a:r>
            <a:r>
              <a:rPr kumimoji="0" lang="en-US" sz="3200" b="1" i="0" u="none" strike="noStrike" kern="1200" cap="none" spc="0" normalizeH="0" baseline="0" noProof="0" dirty="0" smtClean="0">
                <a:ln>
                  <a:noFill/>
                </a:ln>
                <a:solidFill>
                  <a:schemeClr val="bg1"/>
                </a:solidFill>
                <a:effectLst/>
                <a:uLnTx/>
                <a:uFillTx/>
                <a:latin typeface="+mj-lt"/>
                <a:ea typeface="+mj-ea"/>
                <a:cs typeface="+mj-cs"/>
              </a:rPr>
              <a:t/>
            </a:r>
            <a:br>
              <a:rPr kumimoji="0" lang="en-US" sz="3200" b="1" i="0" u="none" strike="noStrike" kern="1200" cap="none" spc="0" normalizeH="0" baseline="0" noProof="0" dirty="0" smtClean="0">
                <a:ln>
                  <a:noFill/>
                </a:ln>
                <a:solidFill>
                  <a:schemeClr val="bg1"/>
                </a:solidFill>
                <a:effectLst/>
                <a:uLnTx/>
                <a:uFillTx/>
                <a:latin typeface="+mj-lt"/>
                <a:ea typeface="+mj-ea"/>
                <a:cs typeface="+mj-cs"/>
              </a:rPr>
            </a:b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457200" y="6248400"/>
            <a:ext cx="8229600" cy="1143000"/>
          </a:xfrm>
        </p:spPr>
        <p:txBody>
          <a:bodyPr>
            <a:noAutofit/>
          </a:bodyPr>
          <a:lstStyle/>
          <a:p>
            <a:r>
              <a:rPr lang="en-IN" sz="3200" b="1" dirty="0">
                <a:solidFill>
                  <a:srgbClr val="FF0000"/>
                </a:solidFill>
              </a:rPr>
              <a:t>WORLD FAMOUS BUILDINGS TO INSPIRE YOU</a:t>
            </a:r>
            <a:r>
              <a:rPr lang="en-US" sz="3200" b="1" dirty="0">
                <a:solidFill>
                  <a:srgbClr val="FF0000"/>
                </a:solidFill>
              </a:rPr>
              <a:t/>
            </a:r>
            <a:br>
              <a:rPr lang="en-US" sz="3200" b="1" dirty="0">
                <a:solidFill>
                  <a:srgbClr val="FF0000"/>
                </a:solidFill>
              </a:rPr>
            </a:br>
            <a:endParaRPr lang="en-US" sz="32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2"/>
          <a:srcRect/>
          <a:stretch>
            <a:fillRect/>
          </a:stretch>
        </p:blipFill>
        <p:spPr bwMode="auto">
          <a:xfrm>
            <a:off x="0" y="1"/>
            <a:ext cx="2209800" cy="1664326"/>
          </a:xfrm>
          <a:prstGeom prst="rect">
            <a:avLst/>
          </a:prstGeom>
          <a:noFill/>
          <a:ln w="9525">
            <a:noFill/>
            <a:miter lim="800000"/>
            <a:headEnd/>
            <a:tailEnd/>
          </a:ln>
          <a:effectLst/>
        </p:spPr>
      </p:pic>
      <p:pic>
        <p:nvPicPr>
          <p:cNvPr id="44036" name="Picture 4"/>
          <p:cNvPicPr>
            <a:picLocks noChangeAspect="1" noChangeArrowheads="1"/>
          </p:cNvPicPr>
          <p:nvPr/>
        </p:nvPicPr>
        <p:blipFill>
          <a:blip r:embed="rId3"/>
          <a:srcRect/>
          <a:stretch>
            <a:fillRect/>
          </a:stretch>
        </p:blipFill>
        <p:spPr bwMode="auto">
          <a:xfrm>
            <a:off x="4724400" y="3352800"/>
            <a:ext cx="1752600" cy="1197416"/>
          </a:xfrm>
          <a:prstGeom prst="rect">
            <a:avLst/>
          </a:prstGeom>
          <a:noFill/>
          <a:ln w="9525">
            <a:noFill/>
            <a:miter lim="800000"/>
            <a:headEnd/>
            <a:tailEnd/>
          </a:ln>
          <a:effectLst/>
        </p:spPr>
      </p:pic>
      <p:pic>
        <p:nvPicPr>
          <p:cNvPr id="44037" name="Picture 5"/>
          <p:cNvPicPr>
            <a:picLocks noChangeAspect="1" noChangeArrowheads="1"/>
          </p:cNvPicPr>
          <p:nvPr/>
        </p:nvPicPr>
        <p:blipFill>
          <a:blip r:embed="rId4"/>
          <a:srcRect/>
          <a:stretch>
            <a:fillRect/>
          </a:stretch>
        </p:blipFill>
        <p:spPr bwMode="auto">
          <a:xfrm>
            <a:off x="0" y="3352800"/>
            <a:ext cx="2362200" cy="1371600"/>
          </a:xfrm>
          <a:prstGeom prst="rect">
            <a:avLst/>
          </a:prstGeom>
          <a:noFill/>
          <a:ln w="9525">
            <a:noFill/>
            <a:miter lim="800000"/>
            <a:headEnd/>
            <a:tailEnd/>
          </a:ln>
          <a:effectLst/>
        </p:spPr>
      </p:pic>
      <p:pic>
        <p:nvPicPr>
          <p:cNvPr id="44038" name="Picture 6"/>
          <p:cNvPicPr>
            <a:picLocks noChangeAspect="1" noChangeArrowheads="1"/>
          </p:cNvPicPr>
          <p:nvPr/>
        </p:nvPicPr>
        <p:blipFill>
          <a:blip r:embed="rId5"/>
          <a:srcRect/>
          <a:stretch>
            <a:fillRect/>
          </a:stretch>
        </p:blipFill>
        <p:spPr bwMode="auto">
          <a:xfrm>
            <a:off x="2514600" y="3352800"/>
            <a:ext cx="2133600" cy="1219200"/>
          </a:xfrm>
          <a:prstGeom prst="rect">
            <a:avLst/>
          </a:prstGeom>
          <a:noFill/>
          <a:ln w="9525">
            <a:noFill/>
            <a:miter lim="800000"/>
            <a:headEnd/>
            <a:tailEnd/>
          </a:ln>
          <a:effectLst/>
        </p:spPr>
      </p:pic>
      <p:pic>
        <p:nvPicPr>
          <p:cNvPr id="44039" name="Picture 7"/>
          <p:cNvPicPr>
            <a:picLocks noChangeAspect="1" noChangeArrowheads="1"/>
          </p:cNvPicPr>
          <p:nvPr/>
        </p:nvPicPr>
        <p:blipFill>
          <a:blip r:embed="rId5"/>
          <a:srcRect/>
          <a:stretch>
            <a:fillRect/>
          </a:stretch>
        </p:blipFill>
        <p:spPr bwMode="auto">
          <a:xfrm>
            <a:off x="2590800" y="0"/>
            <a:ext cx="1814571" cy="1676400"/>
          </a:xfrm>
          <a:prstGeom prst="rect">
            <a:avLst/>
          </a:prstGeom>
          <a:noFill/>
          <a:ln w="9525">
            <a:noFill/>
            <a:miter lim="800000"/>
            <a:headEnd/>
            <a:tailEnd/>
          </a:ln>
          <a:effectLst/>
        </p:spPr>
      </p:pic>
      <p:pic>
        <p:nvPicPr>
          <p:cNvPr id="44040" name="Picture 8"/>
          <p:cNvPicPr>
            <a:picLocks noChangeAspect="1" noChangeArrowheads="1"/>
          </p:cNvPicPr>
          <p:nvPr/>
        </p:nvPicPr>
        <p:blipFill>
          <a:blip r:embed="rId6"/>
          <a:srcRect/>
          <a:stretch>
            <a:fillRect/>
          </a:stretch>
        </p:blipFill>
        <p:spPr bwMode="auto">
          <a:xfrm>
            <a:off x="7086600" y="0"/>
            <a:ext cx="2057400" cy="1600200"/>
          </a:xfrm>
          <a:prstGeom prst="rect">
            <a:avLst/>
          </a:prstGeom>
          <a:noFill/>
          <a:ln w="9525">
            <a:noFill/>
            <a:miter lim="800000"/>
            <a:headEnd/>
            <a:tailEnd/>
          </a:ln>
          <a:effectLst/>
        </p:spPr>
      </p:pic>
      <p:pic>
        <p:nvPicPr>
          <p:cNvPr id="44041" name="Picture 9"/>
          <p:cNvPicPr>
            <a:picLocks noChangeAspect="1" noChangeArrowheads="1"/>
          </p:cNvPicPr>
          <p:nvPr/>
        </p:nvPicPr>
        <p:blipFill>
          <a:blip r:embed="rId7"/>
          <a:srcRect/>
          <a:stretch>
            <a:fillRect/>
          </a:stretch>
        </p:blipFill>
        <p:spPr bwMode="auto">
          <a:xfrm>
            <a:off x="2572172" y="1752600"/>
            <a:ext cx="2065443" cy="1524000"/>
          </a:xfrm>
          <a:prstGeom prst="rect">
            <a:avLst/>
          </a:prstGeom>
          <a:noFill/>
          <a:ln w="9525">
            <a:noFill/>
            <a:miter lim="800000"/>
            <a:headEnd/>
            <a:tailEnd/>
          </a:ln>
          <a:effectLst/>
        </p:spPr>
      </p:pic>
      <p:pic>
        <p:nvPicPr>
          <p:cNvPr id="44042" name="Picture 10"/>
          <p:cNvPicPr>
            <a:picLocks noChangeAspect="1" noChangeArrowheads="1"/>
          </p:cNvPicPr>
          <p:nvPr/>
        </p:nvPicPr>
        <p:blipFill>
          <a:blip r:embed="rId8"/>
          <a:srcRect/>
          <a:stretch>
            <a:fillRect/>
          </a:stretch>
        </p:blipFill>
        <p:spPr bwMode="auto">
          <a:xfrm>
            <a:off x="4680807" y="1752600"/>
            <a:ext cx="2405793" cy="1524000"/>
          </a:xfrm>
          <a:prstGeom prst="rect">
            <a:avLst/>
          </a:prstGeom>
          <a:noFill/>
          <a:ln w="9525">
            <a:noFill/>
            <a:miter lim="800000"/>
            <a:headEnd/>
            <a:tailEnd/>
          </a:ln>
          <a:effectLst/>
        </p:spPr>
      </p:pic>
      <p:pic>
        <p:nvPicPr>
          <p:cNvPr id="44043" name="Picture 11"/>
          <p:cNvPicPr>
            <a:picLocks noChangeAspect="1" noChangeArrowheads="1"/>
          </p:cNvPicPr>
          <p:nvPr/>
        </p:nvPicPr>
        <p:blipFill>
          <a:blip r:embed="rId9"/>
          <a:srcRect/>
          <a:stretch>
            <a:fillRect/>
          </a:stretch>
        </p:blipFill>
        <p:spPr bwMode="auto">
          <a:xfrm>
            <a:off x="7162801" y="1752600"/>
            <a:ext cx="1981199" cy="1477200"/>
          </a:xfrm>
          <a:prstGeom prst="rect">
            <a:avLst/>
          </a:prstGeom>
          <a:noFill/>
          <a:ln w="9525">
            <a:noFill/>
            <a:miter lim="800000"/>
            <a:headEnd/>
            <a:tailEnd/>
          </a:ln>
          <a:effectLst/>
        </p:spPr>
      </p:pic>
      <p:pic>
        <p:nvPicPr>
          <p:cNvPr id="44044" name="Picture 12"/>
          <p:cNvPicPr>
            <a:picLocks noChangeAspect="1" noChangeArrowheads="1"/>
          </p:cNvPicPr>
          <p:nvPr/>
        </p:nvPicPr>
        <p:blipFill>
          <a:blip r:embed="rId10"/>
          <a:srcRect/>
          <a:stretch>
            <a:fillRect/>
          </a:stretch>
        </p:blipFill>
        <p:spPr bwMode="auto">
          <a:xfrm>
            <a:off x="0" y="1752600"/>
            <a:ext cx="2402615" cy="1524000"/>
          </a:xfrm>
          <a:prstGeom prst="rect">
            <a:avLst/>
          </a:prstGeom>
          <a:noFill/>
          <a:ln w="9525">
            <a:noFill/>
            <a:miter lim="800000"/>
            <a:headEnd/>
            <a:tailEnd/>
          </a:ln>
          <a:effectLst/>
        </p:spPr>
      </p:pic>
      <p:pic>
        <p:nvPicPr>
          <p:cNvPr id="44045" name="Picture 13"/>
          <p:cNvPicPr>
            <a:picLocks noChangeAspect="1" noChangeArrowheads="1"/>
          </p:cNvPicPr>
          <p:nvPr/>
        </p:nvPicPr>
        <p:blipFill>
          <a:blip r:embed="rId11"/>
          <a:srcRect/>
          <a:stretch>
            <a:fillRect/>
          </a:stretch>
        </p:blipFill>
        <p:spPr bwMode="auto">
          <a:xfrm>
            <a:off x="4471410" y="0"/>
            <a:ext cx="2462789" cy="1676400"/>
          </a:xfrm>
          <a:prstGeom prst="rect">
            <a:avLst/>
          </a:prstGeom>
          <a:noFill/>
          <a:ln w="9525">
            <a:noFill/>
            <a:miter lim="800000"/>
            <a:headEnd/>
            <a:tailEnd/>
          </a:ln>
          <a:effectLst/>
        </p:spPr>
      </p:pic>
      <p:pic>
        <p:nvPicPr>
          <p:cNvPr id="44046" name="Picture 14"/>
          <p:cNvPicPr>
            <a:picLocks noChangeAspect="1" noChangeArrowheads="1"/>
          </p:cNvPicPr>
          <p:nvPr/>
        </p:nvPicPr>
        <p:blipFill>
          <a:blip r:embed="rId12"/>
          <a:srcRect/>
          <a:stretch>
            <a:fillRect/>
          </a:stretch>
        </p:blipFill>
        <p:spPr bwMode="auto">
          <a:xfrm>
            <a:off x="6701683" y="3429001"/>
            <a:ext cx="2442317" cy="1295400"/>
          </a:xfrm>
          <a:prstGeom prst="rect">
            <a:avLst/>
          </a:prstGeom>
          <a:noFill/>
          <a:ln w="9525">
            <a:noFill/>
            <a:miter lim="800000"/>
            <a:headEnd/>
            <a:tailEnd/>
          </a:ln>
          <a:effectLst/>
        </p:spPr>
      </p:pic>
      <p:pic>
        <p:nvPicPr>
          <p:cNvPr id="44047" name="Picture 15"/>
          <p:cNvPicPr>
            <a:picLocks noChangeAspect="1" noChangeArrowheads="1"/>
          </p:cNvPicPr>
          <p:nvPr/>
        </p:nvPicPr>
        <p:blipFill>
          <a:blip r:embed="rId13"/>
          <a:srcRect/>
          <a:stretch>
            <a:fillRect/>
          </a:stretch>
        </p:blipFill>
        <p:spPr bwMode="auto">
          <a:xfrm>
            <a:off x="6526988" y="4724400"/>
            <a:ext cx="2617012" cy="1752600"/>
          </a:xfrm>
          <a:prstGeom prst="rect">
            <a:avLst/>
          </a:prstGeom>
          <a:noFill/>
          <a:ln w="9525">
            <a:noFill/>
            <a:miter lim="800000"/>
            <a:headEnd/>
            <a:tailEnd/>
          </a:ln>
          <a:effectLst/>
        </p:spPr>
      </p:pic>
      <p:pic>
        <p:nvPicPr>
          <p:cNvPr id="44049" name="Picture 17"/>
          <p:cNvPicPr>
            <a:picLocks noChangeAspect="1" noChangeArrowheads="1"/>
          </p:cNvPicPr>
          <p:nvPr/>
        </p:nvPicPr>
        <p:blipFill>
          <a:blip r:embed="rId14"/>
          <a:srcRect/>
          <a:stretch>
            <a:fillRect/>
          </a:stretch>
        </p:blipFill>
        <p:spPr bwMode="auto">
          <a:xfrm>
            <a:off x="152400" y="4724401"/>
            <a:ext cx="1828800" cy="1700931"/>
          </a:xfrm>
          <a:prstGeom prst="rect">
            <a:avLst/>
          </a:prstGeom>
          <a:noFill/>
          <a:ln w="9525">
            <a:noFill/>
            <a:miter lim="800000"/>
            <a:headEnd/>
            <a:tailEnd/>
          </a:ln>
          <a:effectLst/>
        </p:spPr>
      </p:pic>
      <p:pic>
        <p:nvPicPr>
          <p:cNvPr id="44051" name="Picture 19"/>
          <p:cNvPicPr>
            <a:picLocks noChangeAspect="1" noChangeArrowheads="1"/>
          </p:cNvPicPr>
          <p:nvPr/>
        </p:nvPicPr>
        <p:blipFill>
          <a:blip r:embed="rId15"/>
          <a:srcRect/>
          <a:stretch>
            <a:fillRect/>
          </a:stretch>
        </p:blipFill>
        <p:spPr bwMode="auto">
          <a:xfrm>
            <a:off x="3886200" y="4648200"/>
            <a:ext cx="2514600" cy="1802906"/>
          </a:xfrm>
          <a:prstGeom prst="rect">
            <a:avLst/>
          </a:prstGeom>
          <a:noFill/>
          <a:ln w="9525">
            <a:noFill/>
            <a:miter lim="800000"/>
            <a:headEnd/>
            <a:tailEnd/>
          </a:ln>
          <a:effectLst/>
        </p:spPr>
      </p:pic>
      <p:pic>
        <p:nvPicPr>
          <p:cNvPr id="23" name="Picture 22" descr="famous buildings"/>
          <p:cNvPicPr/>
          <p:nvPr/>
        </p:nvPicPr>
        <p:blipFill>
          <a:blip r:embed="rId16" cstate="print"/>
          <a:srcRect/>
          <a:stretch>
            <a:fillRect/>
          </a:stretch>
        </p:blipFill>
        <p:spPr bwMode="auto">
          <a:xfrm>
            <a:off x="1981201" y="4572000"/>
            <a:ext cx="1905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971800"/>
            <a:ext cx="6781800" cy="1200329"/>
          </a:xfrm>
          <a:prstGeom prst="rect">
            <a:avLst/>
          </a:prstGeom>
          <a:noFill/>
        </p:spPr>
        <p:txBody>
          <a:bodyPr wrap="square" lIns="91440" tIns="45720" rIns="91440" bIns="45720">
            <a:spAutoFit/>
          </a:bodyPr>
          <a:lstStyle/>
          <a:p>
            <a:pPr algn="ct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2667000" cy="685800"/>
          </a:xfrm>
        </p:spPr>
        <p:txBody>
          <a:bodyPr>
            <a:normAutofit/>
          </a:bodyPr>
          <a:lstStyle/>
          <a:p>
            <a:r>
              <a:rPr lang="en-US" sz="2800" b="1" dirty="0" smtClean="0">
                <a:solidFill>
                  <a:srgbClr val="FF0000"/>
                </a:solidFill>
                <a:latin typeface="Times New Roman" pitchFamily="18" charset="0"/>
                <a:cs typeface="Times New Roman" pitchFamily="18" charset="0"/>
              </a:rPr>
              <a:t>Introduction</a:t>
            </a:r>
            <a:endParaRPr lang="en-US" sz="2800" dirty="0">
              <a:solidFill>
                <a:srgbClr val="FF0000"/>
              </a:solidFill>
            </a:endParaRPr>
          </a:p>
        </p:txBody>
      </p:sp>
      <p:sp>
        <p:nvSpPr>
          <p:cNvPr id="3" name="Content Placeholder 2"/>
          <p:cNvSpPr>
            <a:spLocks noGrp="1"/>
          </p:cNvSpPr>
          <p:nvPr>
            <p:ph idx="1"/>
          </p:nvPr>
        </p:nvSpPr>
        <p:spPr>
          <a:xfrm>
            <a:off x="304800" y="609600"/>
            <a:ext cx="8686800" cy="6248400"/>
          </a:xfrm>
        </p:spPr>
        <p:txBody>
          <a:bodyPr>
            <a:noAutofit/>
          </a:bodyPr>
          <a:lstStyle/>
          <a:p>
            <a:pPr algn="just">
              <a:buNone/>
            </a:pPr>
            <a:r>
              <a:rPr lang="en-IN" sz="1800" dirty="0" smtClean="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Acoustics</a:t>
            </a:r>
          </a:p>
          <a:p>
            <a:pPr lvl="1"/>
            <a:r>
              <a:rPr lang="en-IN" sz="2000" dirty="0" smtClean="0">
                <a:latin typeface="Times New Roman" pitchFamily="18" charset="0"/>
                <a:cs typeface="Times New Roman" pitchFamily="18" charset="0"/>
              </a:rPr>
              <a:t>It is the interdisciplinary science that deals with the study of all mechanical waves in gases, liquids, and solids including topics such as vibration, sound, ultrasound and infrasound.</a:t>
            </a:r>
          </a:p>
          <a:p>
            <a:pPr algn="just">
              <a:buNone/>
            </a:pPr>
            <a:r>
              <a:rPr lang="en-I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p>
        </p:txBody>
      </p:sp>
      <p:sp>
        <p:nvSpPr>
          <p:cNvPr id="17" name="Rectangle 16"/>
          <p:cNvSpPr/>
          <p:nvPr/>
        </p:nvSpPr>
        <p:spPr>
          <a:xfrm>
            <a:off x="0" y="38100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 Acoustics</a:t>
            </a:r>
            <a:endParaRPr lang="en-US" dirty="0"/>
          </a:p>
        </p:txBody>
      </p:sp>
      <p:grpSp>
        <p:nvGrpSpPr>
          <p:cNvPr id="68" name="Group 67"/>
          <p:cNvGrpSpPr/>
          <p:nvPr/>
        </p:nvGrpSpPr>
        <p:grpSpPr>
          <a:xfrm>
            <a:off x="457200" y="2667000"/>
            <a:ext cx="8458200" cy="4038600"/>
            <a:chOff x="381000" y="2362200"/>
            <a:chExt cx="8763000" cy="3962400"/>
          </a:xfrm>
        </p:grpSpPr>
        <p:sp>
          <p:nvSpPr>
            <p:cNvPr id="4" name="Rectangle 3"/>
            <p:cNvSpPr/>
            <p:nvPr/>
          </p:nvSpPr>
          <p:spPr>
            <a:xfrm>
              <a:off x="3200400" y="2362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Acoustics</a:t>
              </a:r>
              <a:endParaRPr lang="en-US" dirty="0"/>
            </a:p>
          </p:txBody>
        </p:sp>
        <p:cxnSp>
          <p:nvCxnSpPr>
            <p:cNvPr id="6" name="Straight Arrow Connector 5"/>
            <p:cNvCxnSpPr/>
            <p:nvPr/>
          </p:nvCxnSpPr>
          <p:spPr>
            <a:xfrm rot="5400000">
              <a:off x="4076700" y="2932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31242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99306" y="3313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077494" y="3313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354094" y="3313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65162" y="3505200"/>
              <a:ext cx="2345038"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Biological  Acoustics</a:t>
              </a:r>
              <a:endParaRPr lang="en-US" dirty="0"/>
            </a:p>
          </p:txBody>
        </p:sp>
        <p:sp>
          <p:nvSpPr>
            <p:cNvPr id="19" name="Rectangle 18"/>
            <p:cNvSpPr/>
            <p:nvPr/>
          </p:nvSpPr>
          <p:spPr>
            <a:xfrm>
              <a:off x="5943600" y="35052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Acoustical Engineering</a:t>
              </a:r>
              <a:endParaRPr lang="en-US" dirty="0"/>
            </a:p>
          </p:txBody>
        </p:sp>
        <p:grpSp>
          <p:nvGrpSpPr>
            <p:cNvPr id="36" name="Group 35"/>
            <p:cNvGrpSpPr/>
            <p:nvPr/>
          </p:nvGrpSpPr>
          <p:grpSpPr>
            <a:xfrm>
              <a:off x="381000" y="3886994"/>
              <a:ext cx="3581400" cy="1907183"/>
              <a:chOff x="381000" y="3886994"/>
              <a:chExt cx="4267200" cy="1907183"/>
            </a:xfrm>
          </p:grpSpPr>
          <p:cxnSp>
            <p:nvCxnSpPr>
              <p:cNvPr id="21" name="Straight Connector 20"/>
              <p:cNvCxnSpPr/>
              <p:nvPr/>
            </p:nvCxnSpPr>
            <p:spPr>
              <a:xfrm rot="5400000">
                <a:off x="-494506" y="4762500"/>
                <a:ext cx="1751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1000" y="4191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8200" y="4038600"/>
                <a:ext cx="1828800" cy="307777"/>
              </a:xfrm>
              <a:prstGeom prst="rect">
                <a:avLst/>
              </a:prstGeom>
              <a:noFill/>
            </p:spPr>
            <p:txBody>
              <a:bodyPr wrap="square" rtlCol="0">
                <a:spAutoFit/>
              </a:bodyPr>
              <a:lstStyle/>
              <a:p>
                <a:r>
                  <a:rPr lang="en-US" sz="1400" dirty="0" smtClean="0"/>
                  <a:t>Aero acoustics</a:t>
                </a:r>
                <a:endParaRPr lang="en-US" sz="1400" dirty="0"/>
              </a:p>
            </p:txBody>
          </p:sp>
          <p:cxnSp>
            <p:nvCxnSpPr>
              <p:cNvPr id="27" name="Straight Arrow Connector 26"/>
              <p:cNvCxnSpPr/>
              <p:nvPr/>
            </p:nvCxnSpPr>
            <p:spPr>
              <a:xfrm>
                <a:off x="381000" y="4572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200" y="4419600"/>
                <a:ext cx="2590800" cy="307777"/>
              </a:xfrm>
              <a:prstGeom prst="rect">
                <a:avLst/>
              </a:prstGeom>
              <a:noFill/>
            </p:spPr>
            <p:txBody>
              <a:bodyPr wrap="square" rtlCol="0">
                <a:spAutoFit/>
              </a:bodyPr>
              <a:lstStyle/>
              <a:p>
                <a:r>
                  <a:rPr lang="en-US" sz="1400" dirty="0" smtClean="0"/>
                  <a:t>General Linear acoustics</a:t>
                </a:r>
                <a:endParaRPr lang="en-US" sz="1400" dirty="0"/>
              </a:p>
            </p:txBody>
          </p:sp>
          <p:cxnSp>
            <p:nvCxnSpPr>
              <p:cNvPr id="29" name="Straight Arrow Connector 28"/>
              <p:cNvCxnSpPr/>
              <p:nvPr/>
            </p:nvCxnSpPr>
            <p:spPr>
              <a:xfrm>
                <a:off x="381000" y="4953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200" y="4800600"/>
                <a:ext cx="2514600" cy="307777"/>
              </a:xfrm>
              <a:prstGeom prst="rect">
                <a:avLst/>
              </a:prstGeom>
              <a:noFill/>
            </p:spPr>
            <p:txBody>
              <a:bodyPr wrap="square" rtlCol="0">
                <a:spAutoFit/>
              </a:bodyPr>
              <a:lstStyle/>
              <a:p>
                <a:r>
                  <a:rPr lang="en-US" sz="1400" dirty="0" smtClean="0"/>
                  <a:t>Non-Linear acoustics</a:t>
                </a:r>
                <a:endParaRPr lang="en-US" sz="1400" dirty="0"/>
              </a:p>
            </p:txBody>
          </p:sp>
          <p:cxnSp>
            <p:nvCxnSpPr>
              <p:cNvPr id="31" name="Straight Arrow Connector 30"/>
              <p:cNvCxnSpPr/>
              <p:nvPr/>
            </p:nvCxnSpPr>
            <p:spPr>
              <a:xfrm>
                <a:off x="381000" y="5334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0" y="5193268"/>
                <a:ext cx="3886200" cy="307777"/>
              </a:xfrm>
              <a:prstGeom prst="rect">
                <a:avLst/>
              </a:prstGeom>
              <a:noFill/>
            </p:spPr>
            <p:txBody>
              <a:bodyPr wrap="square" rtlCol="0">
                <a:spAutoFit/>
              </a:bodyPr>
              <a:lstStyle/>
              <a:p>
                <a:r>
                  <a:rPr lang="en-US" sz="1400" dirty="0" smtClean="0"/>
                  <a:t>Structural acoustics and vibration</a:t>
                </a:r>
                <a:endParaRPr lang="en-US" sz="1400" dirty="0"/>
              </a:p>
            </p:txBody>
          </p:sp>
          <p:cxnSp>
            <p:nvCxnSpPr>
              <p:cNvPr id="33" name="Straight Arrow Connector 32"/>
              <p:cNvCxnSpPr/>
              <p:nvPr/>
            </p:nvCxnSpPr>
            <p:spPr>
              <a:xfrm>
                <a:off x="381000" y="5638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8200" y="5486400"/>
                <a:ext cx="2286000" cy="307777"/>
              </a:xfrm>
              <a:prstGeom prst="rect">
                <a:avLst/>
              </a:prstGeom>
              <a:noFill/>
            </p:spPr>
            <p:txBody>
              <a:bodyPr wrap="square" rtlCol="0">
                <a:spAutoFit/>
              </a:bodyPr>
              <a:lstStyle/>
              <a:p>
                <a:r>
                  <a:rPr lang="en-US" sz="1400" dirty="0" smtClean="0"/>
                  <a:t>Under water sound</a:t>
                </a:r>
                <a:endParaRPr lang="en-US" sz="1400" dirty="0"/>
              </a:p>
            </p:txBody>
          </p:sp>
        </p:grpSp>
        <p:sp>
          <p:nvSpPr>
            <p:cNvPr id="46" name="TextBox 45"/>
            <p:cNvSpPr txBox="1"/>
            <p:nvPr/>
          </p:nvSpPr>
          <p:spPr>
            <a:xfrm>
              <a:off x="3908719" y="5203167"/>
              <a:ext cx="3419524" cy="301970"/>
            </a:xfrm>
            <a:prstGeom prst="rect">
              <a:avLst/>
            </a:prstGeom>
            <a:noFill/>
          </p:spPr>
          <p:txBody>
            <a:bodyPr wrap="square" rtlCol="0">
              <a:spAutoFit/>
            </a:bodyPr>
            <a:lstStyle/>
            <a:p>
              <a:r>
                <a:rPr lang="en-US" sz="1400" dirty="0" smtClean="0"/>
                <a:t>Psychoacoustics</a:t>
              </a:r>
              <a:endParaRPr lang="en-US" sz="1400" dirty="0"/>
            </a:p>
          </p:txBody>
        </p:sp>
        <p:grpSp>
          <p:nvGrpSpPr>
            <p:cNvPr id="49" name="Group 48"/>
            <p:cNvGrpSpPr/>
            <p:nvPr/>
          </p:nvGrpSpPr>
          <p:grpSpPr>
            <a:xfrm>
              <a:off x="3538171" y="3886200"/>
              <a:ext cx="2477371" cy="2123447"/>
              <a:chOff x="3538171" y="3886200"/>
              <a:chExt cx="2477371" cy="2123447"/>
            </a:xfrm>
          </p:grpSpPr>
          <p:cxnSp>
            <p:nvCxnSpPr>
              <p:cNvPr id="38" name="Straight Connector 37"/>
              <p:cNvCxnSpPr/>
              <p:nvPr/>
            </p:nvCxnSpPr>
            <p:spPr>
              <a:xfrm rot="5400000">
                <a:off x="2662601" y="4761770"/>
                <a:ext cx="1751806" cy="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549846" y="41902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93752" y="4048499"/>
                <a:ext cx="1497735" cy="301970"/>
              </a:xfrm>
              <a:prstGeom prst="rect">
                <a:avLst/>
              </a:prstGeom>
              <a:noFill/>
            </p:spPr>
            <p:txBody>
              <a:bodyPr wrap="square" rtlCol="0">
                <a:spAutoFit/>
              </a:bodyPr>
              <a:lstStyle/>
              <a:p>
                <a:r>
                  <a:rPr lang="en-US" sz="1400" dirty="0" smtClean="0"/>
                  <a:t>Bioacoustics</a:t>
                </a:r>
                <a:endParaRPr lang="en-US" sz="1400" dirty="0"/>
              </a:p>
            </p:txBody>
          </p:sp>
          <p:cxnSp>
            <p:nvCxnSpPr>
              <p:cNvPr id="41" name="Straight Arrow Connector 40"/>
              <p:cNvCxnSpPr/>
              <p:nvPr/>
            </p:nvCxnSpPr>
            <p:spPr>
              <a:xfrm>
                <a:off x="3538837" y="45712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93751" y="4429499"/>
                <a:ext cx="2121791" cy="301970"/>
              </a:xfrm>
              <a:prstGeom prst="rect">
                <a:avLst/>
              </a:prstGeom>
              <a:noFill/>
            </p:spPr>
            <p:txBody>
              <a:bodyPr wrap="square" rtlCol="0">
                <a:spAutoFit/>
              </a:bodyPr>
              <a:lstStyle/>
              <a:p>
                <a:r>
                  <a:rPr lang="en-US" sz="1400" dirty="0" smtClean="0"/>
                  <a:t>Musical acoustics</a:t>
                </a:r>
                <a:endParaRPr lang="en-US" sz="1400" dirty="0"/>
              </a:p>
            </p:txBody>
          </p:sp>
          <p:cxnSp>
            <p:nvCxnSpPr>
              <p:cNvPr id="43" name="Straight Arrow Connector 42"/>
              <p:cNvCxnSpPr/>
              <p:nvPr/>
            </p:nvCxnSpPr>
            <p:spPr>
              <a:xfrm>
                <a:off x="3538837" y="49522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6884" y="4810499"/>
                <a:ext cx="2059385" cy="301970"/>
              </a:xfrm>
              <a:prstGeom prst="rect">
                <a:avLst/>
              </a:prstGeom>
              <a:noFill/>
            </p:spPr>
            <p:txBody>
              <a:bodyPr wrap="square" rtlCol="0">
                <a:spAutoFit/>
              </a:bodyPr>
              <a:lstStyle/>
              <a:p>
                <a:r>
                  <a:rPr lang="en-US" sz="1400" dirty="0" smtClean="0"/>
                  <a:t>Physiological acoustics </a:t>
                </a:r>
                <a:endParaRPr lang="en-US" sz="1400" dirty="0"/>
              </a:p>
            </p:txBody>
          </p:sp>
          <p:cxnSp>
            <p:nvCxnSpPr>
              <p:cNvPr id="45" name="Straight Arrow Connector 44"/>
              <p:cNvCxnSpPr/>
              <p:nvPr/>
            </p:nvCxnSpPr>
            <p:spPr>
              <a:xfrm>
                <a:off x="3549846" y="53332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49847" y="56380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93751" y="5496299"/>
                <a:ext cx="2004947" cy="513348"/>
              </a:xfrm>
              <a:prstGeom prst="rect">
                <a:avLst/>
              </a:prstGeom>
              <a:noFill/>
            </p:spPr>
            <p:txBody>
              <a:bodyPr wrap="square" rtlCol="0">
                <a:spAutoFit/>
              </a:bodyPr>
              <a:lstStyle/>
              <a:p>
                <a:r>
                  <a:rPr lang="en-US" sz="1400" dirty="0" smtClean="0"/>
                  <a:t>Speech Communication</a:t>
                </a:r>
                <a:endParaRPr lang="en-US" sz="1400" dirty="0"/>
              </a:p>
            </p:txBody>
          </p:sp>
        </p:grpSp>
        <p:grpSp>
          <p:nvGrpSpPr>
            <p:cNvPr id="50" name="Group 49"/>
            <p:cNvGrpSpPr/>
            <p:nvPr/>
          </p:nvGrpSpPr>
          <p:grpSpPr>
            <a:xfrm>
              <a:off x="6248400" y="3886201"/>
              <a:ext cx="2895600" cy="2286002"/>
              <a:chOff x="3429000" y="3886201"/>
              <a:chExt cx="2895600" cy="1682810"/>
            </a:xfrm>
          </p:grpSpPr>
          <p:cxnSp>
            <p:nvCxnSpPr>
              <p:cNvPr id="51" name="Straight Connector 50"/>
              <p:cNvCxnSpPr/>
              <p:nvPr/>
            </p:nvCxnSpPr>
            <p:spPr>
              <a:xfrm rot="5400000">
                <a:off x="2587928" y="4727273"/>
                <a:ext cx="1682810" cy="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429000" y="4190206"/>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10000" y="3972580"/>
                <a:ext cx="2514600" cy="523220"/>
              </a:xfrm>
              <a:prstGeom prst="rect">
                <a:avLst/>
              </a:prstGeom>
              <a:noFill/>
            </p:spPr>
            <p:txBody>
              <a:bodyPr wrap="square" rtlCol="0">
                <a:spAutoFit/>
              </a:bodyPr>
              <a:lstStyle/>
              <a:p>
                <a:r>
                  <a:rPr lang="en-US" sz="1400" dirty="0" smtClean="0"/>
                  <a:t>Acoustical Measurement and Instrumentation</a:t>
                </a:r>
                <a:endParaRPr lang="en-US" sz="1400" dirty="0"/>
              </a:p>
            </p:txBody>
          </p:sp>
          <p:cxnSp>
            <p:nvCxnSpPr>
              <p:cNvPr id="54" name="Straight Arrow Connector 53"/>
              <p:cNvCxnSpPr/>
              <p:nvPr/>
            </p:nvCxnSpPr>
            <p:spPr>
              <a:xfrm>
                <a:off x="3429000" y="4445548"/>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33800" y="4334949"/>
                <a:ext cx="2590800" cy="307777"/>
              </a:xfrm>
              <a:prstGeom prst="rect">
                <a:avLst/>
              </a:prstGeom>
              <a:noFill/>
            </p:spPr>
            <p:txBody>
              <a:bodyPr wrap="square" rtlCol="0">
                <a:spAutoFit/>
              </a:bodyPr>
              <a:lstStyle/>
              <a:p>
                <a:r>
                  <a:rPr lang="en-US" sz="1400" dirty="0" smtClean="0"/>
                  <a:t> Acoustical Signal Processing</a:t>
                </a:r>
                <a:endParaRPr lang="en-US" sz="1400" dirty="0"/>
              </a:p>
            </p:txBody>
          </p:sp>
          <p:cxnSp>
            <p:nvCxnSpPr>
              <p:cNvPr id="56" name="Straight Arrow Connector 55"/>
              <p:cNvCxnSpPr/>
              <p:nvPr/>
            </p:nvCxnSpPr>
            <p:spPr>
              <a:xfrm>
                <a:off x="3429000" y="4671511"/>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733799" y="4559324"/>
                <a:ext cx="2353962" cy="222291"/>
              </a:xfrm>
              <a:prstGeom prst="rect">
                <a:avLst/>
              </a:prstGeom>
              <a:noFill/>
            </p:spPr>
            <p:txBody>
              <a:bodyPr wrap="square" rtlCol="0">
                <a:spAutoFit/>
              </a:bodyPr>
              <a:lstStyle/>
              <a:p>
                <a:r>
                  <a:rPr lang="en-US" sz="1400" b="1" dirty="0" smtClean="0"/>
                  <a:t>Architectural acoustics </a:t>
                </a:r>
                <a:endParaRPr lang="en-US" sz="1400" b="1" dirty="0"/>
              </a:p>
            </p:txBody>
          </p:sp>
          <p:cxnSp>
            <p:nvCxnSpPr>
              <p:cNvPr id="58" name="Straight Arrow Connector 57"/>
              <p:cNvCxnSpPr/>
              <p:nvPr/>
            </p:nvCxnSpPr>
            <p:spPr>
              <a:xfrm>
                <a:off x="3429000" y="5120260"/>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429000" y="5567421"/>
                <a:ext cx="38372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33800" y="5008073"/>
                <a:ext cx="2054679" cy="307777"/>
              </a:xfrm>
              <a:prstGeom prst="rect">
                <a:avLst/>
              </a:prstGeom>
              <a:noFill/>
            </p:spPr>
            <p:txBody>
              <a:bodyPr wrap="square" rtlCol="0">
                <a:spAutoFit/>
              </a:bodyPr>
              <a:lstStyle/>
              <a:p>
                <a:r>
                  <a:rPr lang="en-US" sz="1400" dirty="0" smtClean="0"/>
                  <a:t>Transduction</a:t>
                </a:r>
                <a:endParaRPr lang="en-US" sz="1400" dirty="0"/>
              </a:p>
            </p:txBody>
          </p:sp>
        </p:grpSp>
        <p:sp>
          <p:nvSpPr>
            <p:cNvPr id="62" name="TextBox 61"/>
            <p:cNvSpPr txBox="1"/>
            <p:nvPr/>
          </p:nvSpPr>
          <p:spPr>
            <a:xfrm>
              <a:off x="6553200" y="5105400"/>
              <a:ext cx="2438400" cy="307777"/>
            </a:xfrm>
            <a:prstGeom prst="rect">
              <a:avLst/>
            </a:prstGeom>
            <a:noFill/>
          </p:spPr>
          <p:txBody>
            <a:bodyPr wrap="square" rtlCol="0">
              <a:spAutoFit/>
            </a:bodyPr>
            <a:lstStyle/>
            <a:p>
              <a:r>
                <a:rPr lang="en-US" sz="1400" dirty="0" smtClean="0"/>
                <a:t>Environmental  acoustics </a:t>
              </a:r>
              <a:endParaRPr lang="en-US" sz="1400" dirty="0"/>
            </a:p>
          </p:txBody>
        </p:sp>
        <p:cxnSp>
          <p:nvCxnSpPr>
            <p:cNvPr id="63" name="Straight Arrow Connector 62"/>
            <p:cNvCxnSpPr/>
            <p:nvPr/>
          </p:nvCxnSpPr>
          <p:spPr>
            <a:xfrm>
              <a:off x="6248400" y="5257800"/>
              <a:ext cx="383721" cy="2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248400" y="5865243"/>
              <a:ext cx="383721" cy="2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553200" y="5712023"/>
              <a:ext cx="2054679" cy="307777"/>
            </a:xfrm>
            <a:prstGeom prst="rect">
              <a:avLst/>
            </a:prstGeom>
            <a:noFill/>
          </p:spPr>
          <p:txBody>
            <a:bodyPr wrap="square" rtlCol="0">
              <a:spAutoFit/>
            </a:bodyPr>
            <a:lstStyle/>
            <a:p>
              <a:r>
                <a:rPr lang="en-US" sz="1400" dirty="0" smtClean="0"/>
                <a:t>Ultrasonic</a:t>
              </a:r>
              <a:endParaRPr lang="en-US" sz="1400" dirty="0"/>
            </a:p>
          </p:txBody>
        </p:sp>
        <p:sp>
          <p:nvSpPr>
            <p:cNvPr id="67" name="TextBox 66"/>
            <p:cNvSpPr txBox="1"/>
            <p:nvPr/>
          </p:nvSpPr>
          <p:spPr>
            <a:xfrm>
              <a:off x="6553200" y="6016823"/>
              <a:ext cx="2054679" cy="307777"/>
            </a:xfrm>
            <a:prstGeom prst="rect">
              <a:avLst/>
            </a:prstGeom>
            <a:noFill/>
          </p:spPr>
          <p:txBody>
            <a:bodyPr wrap="square" rtlCol="0">
              <a:spAutoFit/>
            </a:bodyPr>
            <a:lstStyle/>
            <a:p>
              <a:r>
                <a:rPr lang="en-US" sz="1400" dirty="0" smtClean="0"/>
                <a:t>Room Acoustics</a:t>
              </a:r>
              <a:endParaRPr lang="en-US" sz="14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334000"/>
          </a:xfrm>
        </p:spPr>
        <p:txBody>
          <a:bodyPr/>
          <a:lstStyle/>
          <a:p>
            <a:pPr algn="just">
              <a:buNone/>
            </a:pPr>
            <a:r>
              <a:rPr lang="en-IN" sz="2800" b="1" dirty="0" smtClean="0">
                <a:solidFill>
                  <a:srgbClr val="7030A0"/>
                </a:solidFill>
                <a:latin typeface="Times New Roman" pitchFamily="18" charset="0"/>
                <a:cs typeface="Times New Roman" pitchFamily="18" charset="0"/>
              </a:rPr>
              <a:t>   </a:t>
            </a:r>
            <a:r>
              <a:rPr lang="en-IN" sz="4000" b="1" dirty="0" smtClean="0">
                <a:solidFill>
                  <a:srgbClr val="7030A0"/>
                </a:solidFill>
                <a:latin typeface="Times New Roman" pitchFamily="18" charset="0"/>
                <a:cs typeface="Times New Roman" pitchFamily="18" charset="0"/>
              </a:rPr>
              <a:t>Architectural Acoustics :</a:t>
            </a:r>
            <a:r>
              <a:rPr lang="en-IN" sz="4000" b="1" dirty="0" smtClean="0">
                <a:latin typeface="Times New Roman" pitchFamily="18" charset="0"/>
                <a:cs typeface="Times New Roman" pitchFamily="18" charset="0"/>
              </a:rPr>
              <a:t> </a:t>
            </a:r>
          </a:p>
          <a:p>
            <a:pPr algn="just">
              <a:buNone/>
            </a:pPr>
            <a:r>
              <a:rPr lang="en-IN" sz="4000" b="1" dirty="0" smtClean="0">
                <a:latin typeface="Times New Roman" pitchFamily="18" charset="0"/>
                <a:cs typeface="Times New Roman" pitchFamily="18" charset="0"/>
              </a:rPr>
              <a:t>       </a:t>
            </a:r>
            <a:r>
              <a:rPr lang="en-IN" sz="3600" dirty="0" smtClean="0">
                <a:latin typeface="Times New Roman" pitchFamily="18" charset="0"/>
                <a:cs typeface="Times New Roman" pitchFamily="18" charset="0"/>
              </a:rPr>
              <a:t>(It is also known as room acoustics and building acoustics) is the science and engineering of achieving a good sound within a building and is a branch of acoustical engineering.</a:t>
            </a:r>
            <a:endParaRPr lang="en-US" sz="36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2514600" cy="399288"/>
          </a:xfrm>
        </p:spPr>
        <p:txBody>
          <a:bodyPr>
            <a:no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grpSp>
        <p:nvGrpSpPr>
          <p:cNvPr id="4" name="Group 1"/>
          <p:cNvGrpSpPr>
            <a:grpSpLocks noGrp="1"/>
          </p:cNvGrpSpPr>
          <p:nvPr>
            <p:ph idx="1"/>
          </p:nvPr>
        </p:nvGrpSpPr>
        <p:grpSpPr bwMode="auto">
          <a:xfrm>
            <a:off x="381000" y="3200400"/>
            <a:ext cx="8229600" cy="685800"/>
            <a:chOff x="1827" y="4675"/>
            <a:chExt cx="8882" cy="1128"/>
          </a:xfrm>
        </p:grpSpPr>
        <p:sp>
          <p:nvSpPr>
            <p:cNvPr id="5" name="Rectangle 2"/>
            <p:cNvSpPr>
              <a:spLocks noChangeArrowheads="1"/>
            </p:cNvSpPr>
            <p:nvPr/>
          </p:nvSpPr>
          <p:spPr bwMode="auto">
            <a:xfrm>
              <a:off x="1827" y="4675"/>
              <a:ext cx="1053" cy="1117"/>
            </a:xfrm>
            <a:prstGeom prst="rect">
              <a:avLst/>
            </a:prstGeom>
            <a:solidFill>
              <a:srgbClr val="FFFFFF"/>
            </a:solidFill>
            <a:ln w="1397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cs typeface="Arial" pitchFamily="34" charset="0"/>
                </a:rPr>
                <a:t>Cause</a:t>
              </a:r>
              <a:endParaRPr kumimoji="0" lang="en-US"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3"/>
            <p:cNvSpPr>
              <a:spLocks noChangeArrowheads="1"/>
            </p:cNvSpPr>
            <p:nvPr/>
          </p:nvSpPr>
          <p:spPr bwMode="auto">
            <a:xfrm>
              <a:off x="3265" y="4675"/>
              <a:ext cx="1716" cy="1117"/>
            </a:xfrm>
            <a:prstGeom prst="rect">
              <a:avLst/>
            </a:prstGeom>
            <a:solidFill>
              <a:srgbClr val="FFFFFF"/>
            </a:solidFill>
            <a:ln w="1397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cs typeface="Arial" pitchFamily="34" charset="0"/>
                </a:rPr>
                <a:t>Generating Mechanism (transduction)</a:t>
              </a:r>
              <a:endParaRPr kumimoji="0" lang="en-US"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7" name="Rectangle 4"/>
            <p:cNvSpPr>
              <a:spLocks noChangeArrowheads="1"/>
            </p:cNvSpPr>
            <p:nvPr/>
          </p:nvSpPr>
          <p:spPr bwMode="auto">
            <a:xfrm>
              <a:off x="5366" y="4686"/>
              <a:ext cx="1545" cy="1117"/>
            </a:xfrm>
            <a:prstGeom prst="rect">
              <a:avLst/>
            </a:prstGeom>
            <a:solidFill>
              <a:srgbClr val="FFFFFF"/>
            </a:solidFill>
            <a:ln w="1397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cs typeface="Arial" pitchFamily="34" charset="0"/>
                </a:rPr>
                <a:t>Acoustic Wave Propagation</a:t>
              </a:r>
              <a:endParaRPr kumimoji="0" lang="en-US"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8" name="Rectangle 5"/>
            <p:cNvSpPr>
              <a:spLocks noChangeArrowheads="1"/>
            </p:cNvSpPr>
            <p:nvPr/>
          </p:nvSpPr>
          <p:spPr bwMode="auto">
            <a:xfrm>
              <a:off x="7324" y="4686"/>
              <a:ext cx="1705" cy="1106"/>
            </a:xfrm>
            <a:prstGeom prst="rect">
              <a:avLst/>
            </a:prstGeom>
            <a:solidFill>
              <a:srgbClr val="FFFFFF"/>
            </a:solidFill>
            <a:ln w="1397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endParaRPr kumimoji="0" lang="en-US" sz="100" b="1" i="0" u="none" strike="noStrike" cap="none" normalizeH="0" baseline="0" dirty="0" smtClean="0">
                <a:ln>
                  <a:noFill/>
                </a:ln>
                <a:solidFill>
                  <a:srgbClr val="C00000"/>
                </a:solidFill>
                <a:effectLst/>
                <a:latin typeface="Times New Roman" pitchFamily="18" charset="0"/>
                <a:cs typeface="Arial" pitchFamily="34" charset="0"/>
              </a:endParaRPr>
            </a:p>
            <a:p>
              <a:pPr marL="0" lvl="0" indent="0" eaLnBrk="1" fontAlgn="base" latinLnBrk="0" hangingPunct="1">
                <a:lnSpc>
                  <a:spcPct val="100000"/>
                </a:lnSpc>
                <a:spcBef>
                  <a:spcPct val="0"/>
                </a:spcBef>
                <a:spcAft>
                  <a:spcPts val="1000"/>
                </a:spcAft>
                <a:tabLst/>
              </a:pPr>
              <a:r>
                <a:rPr kumimoji="0" lang="en-US" sz="1200" b="1" i="0" u="none" strike="noStrike" cap="none" normalizeH="0" baseline="0" dirty="0" smtClean="0">
                  <a:ln>
                    <a:noFill/>
                  </a:ln>
                  <a:solidFill>
                    <a:srgbClr val="C00000"/>
                  </a:solidFill>
                  <a:effectLst/>
                  <a:latin typeface="Times New Roman" pitchFamily="18" charset="0"/>
                  <a:cs typeface="Arial" pitchFamily="34" charset="0"/>
                </a:rPr>
                <a:t>Reception (transduction)</a:t>
              </a:r>
              <a:endParaRPr kumimoji="0" lang="en-US"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9" name="Rectangle 6"/>
            <p:cNvSpPr>
              <a:spLocks noChangeArrowheads="1"/>
            </p:cNvSpPr>
            <p:nvPr/>
          </p:nvSpPr>
          <p:spPr bwMode="auto">
            <a:xfrm>
              <a:off x="9417" y="4686"/>
              <a:ext cx="1292" cy="1106"/>
            </a:xfrm>
            <a:prstGeom prst="rect">
              <a:avLst/>
            </a:prstGeom>
            <a:solidFill>
              <a:srgbClr val="FFFFFF"/>
            </a:solidFill>
            <a:ln w="1397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none" strike="noStrike" cap="none" normalizeH="0" baseline="0" smtClean="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rgbClr val="C00000"/>
                  </a:solidFill>
                  <a:effectLst/>
                  <a:latin typeface="Times New Roman" pitchFamily="18" charset="0"/>
                  <a:cs typeface="Arial" pitchFamily="34" charset="0"/>
                </a:rPr>
                <a:t>Effect</a:t>
              </a:r>
              <a:endParaRPr kumimoji="0" lang="en-US" sz="1800" b="1" i="0" u="none" strike="noStrike" cap="none" normalizeH="0" baseline="0" smtClean="0">
                <a:ln>
                  <a:noFill/>
                </a:ln>
                <a:solidFill>
                  <a:srgbClr val="C00000"/>
                </a:solidFill>
                <a:effectLst/>
                <a:latin typeface="Arial" pitchFamily="34" charset="0"/>
                <a:cs typeface="Arial" pitchFamily="34" charset="0"/>
              </a:endParaRPr>
            </a:p>
          </p:txBody>
        </p:sp>
        <p:cxnSp>
          <p:nvCxnSpPr>
            <p:cNvPr id="10" name="AutoShape 7"/>
            <p:cNvCxnSpPr>
              <a:cxnSpLocks noChangeShapeType="1"/>
            </p:cNvCxnSpPr>
            <p:nvPr/>
          </p:nvCxnSpPr>
          <p:spPr bwMode="auto">
            <a:xfrm>
              <a:off x="2880" y="5212"/>
              <a:ext cx="385" cy="0"/>
            </a:xfrm>
            <a:prstGeom prst="straightConnector1">
              <a:avLst/>
            </a:prstGeom>
            <a:noFill/>
            <a:ln w="9525">
              <a:solidFill>
                <a:srgbClr val="000000"/>
              </a:solidFill>
              <a:round/>
              <a:headEnd/>
              <a:tailEnd type="triangle" w="med" len="med"/>
            </a:ln>
          </p:spPr>
        </p:cxnSp>
        <p:cxnSp>
          <p:nvCxnSpPr>
            <p:cNvPr id="11" name="AutoShape 8"/>
            <p:cNvCxnSpPr>
              <a:cxnSpLocks noChangeShapeType="1"/>
            </p:cNvCxnSpPr>
            <p:nvPr/>
          </p:nvCxnSpPr>
          <p:spPr bwMode="auto">
            <a:xfrm>
              <a:off x="4981" y="5212"/>
              <a:ext cx="385" cy="0"/>
            </a:xfrm>
            <a:prstGeom prst="straightConnector1">
              <a:avLst/>
            </a:prstGeom>
            <a:noFill/>
            <a:ln w="9525">
              <a:solidFill>
                <a:srgbClr val="000000"/>
              </a:solidFill>
              <a:round/>
              <a:headEnd/>
              <a:tailEnd type="triangle" w="med" len="med"/>
            </a:ln>
          </p:spPr>
        </p:cxnSp>
        <p:cxnSp>
          <p:nvCxnSpPr>
            <p:cNvPr id="12" name="AutoShape 9"/>
            <p:cNvCxnSpPr>
              <a:cxnSpLocks noChangeShapeType="1"/>
            </p:cNvCxnSpPr>
            <p:nvPr/>
          </p:nvCxnSpPr>
          <p:spPr bwMode="auto">
            <a:xfrm>
              <a:off x="6899" y="5256"/>
              <a:ext cx="385" cy="0"/>
            </a:xfrm>
            <a:prstGeom prst="straightConnector1">
              <a:avLst/>
            </a:prstGeom>
            <a:noFill/>
            <a:ln w="9525">
              <a:solidFill>
                <a:srgbClr val="000000"/>
              </a:solidFill>
              <a:round/>
              <a:headEnd/>
              <a:tailEnd type="triangle" w="med" len="med"/>
            </a:ln>
          </p:spPr>
        </p:cxnSp>
        <p:cxnSp>
          <p:nvCxnSpPr>
            <p:cNvPr id="13" name="AutoShape 10"/>
            <p:cNvCxnSpPr>
              <a:cxnSpLocks noChangeShapeType="1"/>
            </p:cNvCxnSpPr>
            <p:nvPr/>
          </p:nvCxnSpPr>
          <p:spPr bwMode="auto">
            <a:xfrm>
              <a:off x="9029" y="5256"/>
              <a:ext cx="385" cy="0"/>
            </a:xfrm>
            <a:prstGeom prst="straightConnector1">
              <a:avLst/>
            </a:prstGeom>
            <a:noFill/>
            <a:ln w="9525">
              <a:solidFill>
                <a:srgbClr val="000000"/>
              </a:solidFill>
              <a:round/>
              <a:headEnd/>
              <a:tailEnd type="triangle" w="med" len="med"/>
            </a:ln>
          </p:spPr>
        </p:cxnSp>
      </p:grpSp>
      <p:sp>
        <p:nvSpPr>
          <p:cNvPr id="14" name="Rectangle 13"/>
          <p:cNvSpPr/>
          <p:nvPr/>
        </p:nvSpPr>
        <p:spPr>
          <a:xfrm>
            <a:off x="304800" y="4800600"/>
            <a:ext cx="8305800" cy="1126462"/>
          </a:xfrm>
          <a:prstGeom prst="rect">
            <a:avLst/>
          </a:prstGeom>
        </p:spPr>
        <p:txBody>
          <a:bodyPr wrap="square">
            <a:spAutoFit/>
          </a:bodyPr>
          <a:lstStyle/>
          <a:p>
            <a:pPr algn="just">
              <a:lnSpc>
                <a:spcPct val="120000"/>
              </a:lnSpc>
              <a:spcBef>
                <a:spcPts val="0"/>
              </a:spcBef>
            </a:pPr>
            <a:r>
              <a:rPr lang="en-IN" sz="2800" dirty="0" smtClean="0">
                <a:solidFill>
                  <a:schemeClr val="accent1">
                    <a:lumMod val="50000"/>
                  </a:schemeClr>
                </a:solidFill>
                <a:latin typeface="Times New Roman" pitchFamily="18" charset="0"/>
                <a:cs typeface="Times New Roman" pitchFamily="18" charset="0"/>
              </a:rPr>
              <a:t>The steps shown in the above diagram can be found in any acoustical event or process.</a:t>
            </a:r>
          </a:p>
        </p:txBody>
      </p:sp>
      <p:sp>
        <p:nvSpPr>
          <p:cNvPr id="16" name="Rectangle 15"/>
          <p:cNvSpPr/>
          <p:nvPr/>
        </p:nvSpPr>
        <p:spPr>
          <a:xfrm>
            <a:off x="304800" y="838200"/>
            <a:ext cx="8382000" cy="1643527"/>
          </a:xfrm>
          <a:prstGeom prst="rect">
            <a:avLst/>
          </a:prstGeom>
        </p:spPr>
        <p:txBody>
          <a:bodyPr wrap="square">
            <a:spAutoFit/>
          </a:bodyPr>
          <a:lstStyle/>
          <a:p>
            <a:pPr algn="just">
              <a:lnSpc>
                <a:spcPct val="120000"/>
              </a:lnSpc>
              <a:spcBef>
                <a:spcPts val="0"/>
              </a:spcBef>
            </a:pPr>
            <a:r>
              <a:rPr lang="en-IN" sz="2800" dirty="0" smtClean="0">
                <a:solidFill>
                  <a:schemeClr val="accent5">
                    <a:lumMod val="75000"/>
                  </a:schemeClr>
                </a:solidFill>
                <a:latin typeface="Times New Roman" pitchFamily="18" charset="0"/>
                <a:cs typeface="Times New Roman" pitchFamily="18" charset="0"/>
              </a:rPr>
              <a:t>The study of acoustics revolves around the generation, propagation and reception of mechanical waves and vibrations</a:t>
            </a:r>
            <a:r>
              <a:rPr lang="en-IN" sz="2800" dirty="0" smtClean="0">
                <a:solidFill>
                  <a:schemeClr val="accent5">
                    <a:lumMod val="75000"/>
                  </a:schemeClr>
                </a:solidFill>
                <a:latin typeface="Times" pitchFamily="18" charset="0"/>
              </a:rPr>
              <a:t>.</a:t>
            </a:r>
          </a:p>
        </p:txBody>
      </p:sp>
      <p:sp>
        <p:nvSpPr>
          <p:cNvPr id="18" name="Title 1"/>
          <p:cNvSpPr txBox="1">
            <a:spLocks/>
          </p:cNvSpPr>
          <p:nvPr/>
        </p:nvSpPr>
        <p:spPr>
          <a:xfrm>
            <a:off x="2819400" y="6743700"/>
            <a:ext cx="4648200" cy="2286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Documents and Settings\a\My Documents\My Scans\2012-04 (Apr)\scan0018.jpg"/>
          <p:cNvPicPr>
            <a:picLocks noGrp="1"/>
          </p:cNvPicPr>
          <p:nvPr>
            <p:ph idx="1"/>
          </p:nvPr>
        </p:nvPicPr>
        <p:blipFill>
          <a:blip r:embed="rId2" cstate="print">
            <a:lum bright="-20000" contrast="40000"/>
          </a:blip>
          <a:srcRect/>
          <a:stretch>
            <a:fillRect/>
          </a:stretch>
        </p:blipFill>
        <p:spPr bwMode="auto">
          <a:xfrm>
            <a:off x="1219200" y="457200"/>
            <a:ext cx="6705600" cy="4572000"/>
          </a:xfrm>
          <a:prstGeom prst="rect">
            <a:avLst/>
          </a:prstGeom>
          <a:noFill/>
          <a:ln w="9525">
            <a:noFill/>
            <a:miter lim="800000"/>
            <a:headEnd/>
            <a:tailEnd/>
          </a:ln>
        </p:spPr>
      </p:pic>
      <p:sp>
        <p:nvSpPr>
          <p:cNvPr id="3" name="TextBox 2"/>
          <p:cNvSpPr txBox="1"/>
          <p:nvPr/>
        </p:nvSpPr>
        <p:spPr>
          <a:xfrm>
            <a:off x="381000" y="5486400"/>
            <a:ext cx="8381462" cy="584775"/>
          </a:xfrm>
          <a:prstGeom prst="rect">
            <a:avLst/>
          </a:prstGeom>
          <a:noFill/>
        </p:spPr>
        <p:txBody>
          <a:bodyPr wrap="none" rtlCol="0">
            <a:spAutoFit/>
          </a:bodyPr>
          <a:lstStyle/>
          <a:p>
            <a:r>
              <a:rPr lang="en-US" sz="3200" dirty="0" smtClean="0">
                <a:solidFill>
                  <a:srgbClr val="7030A0"/>
                </a:solidFill>
              </a:rPr>
              <a:t>Figure: Applicati0ns and relations of Acoustics</a:t>
            </a:r>
            <a:endParaRPr lang="en-IN" sz="3200"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066800"/>
          </a:xfrm>
        </p:spPr>
        <p:txBody>
          <a:bodyPr>
            <a:normAutofit/>
          </a:bodyPr>
          <a:lstStyle/>
          <a:p>
            <a:r>
              <a:rPr lang="en-IN" sz="2800" b="1" dirty="0" smtClean="0">
                <a:latin typeface="Times New Roman" pitchFamily="18" charset="0"/>
                <a:cs typeface="Times New Roman" pitchFamily="18" charset="0"/>
              </a:rPr>
              <a:t>An Analysis  of  Different  Parameters  of Architectural  Buildings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8458200" cy="5486400"/>
          </a:xfrm>
        </p:spPr>
        <p:txBody>
          <a:bodyPr anchor="ctr">
            <a:noAutofit/>
          </a:bodyPr>
          <a:lstStyle/>
          <a:p>
            <a:pPr algn="just">
              <a:buNone/>
            </a:pPr>
            <a:r>
              <a:rPr lang="en-IN" sz="28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There are many parameters related with architectural buildings. Some  parameters are  pointed out below:-</a:t>
            </a: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The model theory</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The geometric theory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The theory of Sabine &amp; reverberation</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Acoustic intensity and decibel</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Boundary conditions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Noise effect</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Loudness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Focussing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Echelon effect</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Extraneous noise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Resonance </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Temperature</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Absorbing material</a:t>
            </a:r>
            <a:endParaRPr lang="en-US" sz="1800" b="1" dirty="0" smtClean="0">
              <a:solidFill>
                <a:srgbClr val="00B050"/>
              </a:solidFill>
              <a:latin typeface="Times New Roman" pitchFamily="18" charset="0"/>
              <a:cs typeface="Times New Roman" pitchFamily="18" charset="0"/>
            </a:endParaRPr>
          </a:p>
          <a:p>
            <a:pPr lvl="2">
              <a:buFont typeface="Wingdings" pitchFamily="2" charset="2"/>
              <a:buChar char="§"/>
            </a:pPr>
            <a:r>
              <a:rPr lang="en-IN" sz="1800" b="1" dirty="0" smtClean="0">
                <a:solidFill>
                  <a:srgbClr val="00B050"/>
                </a:solidFill>
                <a:latin typeface="Times New Roman" pitchFamily="18" charset="0"/>
                <a:cs typeface="Times New Roman" pitchFamily="18" charset="0"/>
              </a:rPr>
              <a:t>Pitch</a:t>
            </a:r>
            <a:endParaRPr lang="en-US" sz="1800" b="1" dirty="0">
              <a:solidFill>
                <a:srgbClr val="00B050"/>
              </a:solidFill>
              <a:latin typeface="Times New Roman" pitchFamily="18" charset="0"/>
              <a:cs typeface="Times New Roman" pitchFamily="18" charset="0"/>
            </a:endParaRPr>
          </a:p>
        </p:txBody>
      </p:sp>
      <p:sp>
        <p:nvSpPr>
          <p:cNvPr id="4" name="TextBox 3"/>
          <p:cNvSpPr txBox="1"/>
          <p:nvPr/>
        </p:nvSpPr>
        <p:spPr>
          <a:xfrm>
            <a:off x="228600" y="4953000"/>
            <a:ext cx="8686800" cy="369332"/>
          </a:xfrm>
          <a:prstGeom prst="rect">
            <a:avLst/>
          </a:prstGeom>
          <a:noFill/>
        </p:spPr>
        <p:txBody>
          <a:bodyPr wrap="square" rtlCol="0">
            <a:spAutoFit/>
          </a:bodyPr>
          <a:lstStyle/>
          <a:p>
            <a:pPr algn="just">
              <a:buNone/>
            </a:pPr>
            <a:r>
              <a:rPr lang="en-IN" dirty="0" smtClean="0"/>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1371600"/>
          </a:xfrm>
        </p:spPr>
        <p:txBody>
          <a:bodyPr>
            <a:normAutofit fontScale="90000"/>
          </a:bodyPr>
          <a:lstStyle/>
          <a:p>
            <a:r>
              <a:rPr lang="en-US" sz="3200" b="1" dirty="0" smtClean="0">
                <a:latin typeface="Times New Roman" pitchFamily="18" charset="0"/>
                <a:cs typeface="Times New Roman" pitchFamily="18" charset="0"/>
              </a:rPr>
              <a:t>Study and Measurement of Sound Absorption  Coefficients of Materials</a:t>
            </a:r>
            <a:br>
              <a:rPr lang="en-US" sz="3200" b="1" dirty="0" smtClean="0">
                <a:latin typeface="Times New Roman" pitchFamily="18" charset="0"/>
                <a:cs typeface="Times New Roman" pitchFamily="18" charset="0"/>
              </a:rPr>
            </a:br>
            <a:endParaRPr lang="en-US" sz="3200" dirty="0"/>
          </a:p>
        </p:txBody>
      </p:sp>
      <p:sp>
        <p:nvSpPr>
          <p:cNvPr id="4" name="Rectangle 3"/>
          <p:cNvSpPr/>
          <p:nvPr/>
        </p:nvSpPr>
        <p:spPr>
          <a:xfrm>
            <a:off x="228600" y="1564243"/>
            <a:ext cx="8686800" cy="5293757"/>
          </a:xfrm>
          <a:prstGeom prst="rect">
            <a:avLst/>
          </a:prstGeom>
        </p:spPr>
        <p:txBody>
          <a:bodyPr wrap="square">
            <a:spAutoFit/>
          </a:bodyPr>
          <a:lstStyle/>
          <a:p>
            <a:pPr algn="just">
              <a:buFont typeface="Wingdings" pitchFamily="2" charset="2"/>
              <a:buChar char="Ø"/>
            </a:pPr>
            <a:r>
              <a:rPr lang="en-IN" sz="2000" dirty="0" smtClean="0">
                <a:solidFill>
                  <a:srgbClr val="C00000"/>
                </a:solidFill>
                <a:latin typeface="Times New Roman" pitchFamily="18" charset="0"/>
                <a:cs typeface="Times New Roman" pitchFamily="18" charset="0"/>
              </a:rPr>
              <a:t>Performance of sound absorbing materials is defined by a set of experimentally determined constants i.e. absorption coefficient, reflection coefficient, acoustic impedance, propagation constant, normal reduction coefficient, transmission loss.</a:t>
            </a:r>
          </a:p>
          <a:p>
            <a:pPr algn="just"/>
            <a:endParaRPr lang="en-IN" sz="2000" dirty="0" smtClean="0">
              <a:solidFill>
                <a:srgbClr val="C00000"/>
              </a:solidFill>
              <a:latin typeface="Times New Roman" pitchFamily="18" charset="0"/>
              <a:cs typeface="Times New Roman" pitchFamily="18" charset="0"/>
            </a:endParaRPr>
          </a:p>
          <a:p>
            <a:pPr algn="just">
              <a:buFont typeface="Wingdings" pitchFamily="2" charset="2"/>
              <a:buChar char="Ø"/>
            </a:pPr>
            <a:r>
              <a:rPr lang="en-IN" sz="2000" dirty="0" smtClean="0">
                <a:solidFill>
                  <a:srgbClr val="C00000"/>
                </a:solidFill>
                <a:latin typeface="Times New Roman" pitchFamily="18" charset="0"/>
                <a:cs typeface="Times New Roman" pitchFamily="18" charset="0"/>
              </a:rPr>
              <a:t>The sound absorption coefficient of a surface is defined as the ratio of the sound energy absorbed by the surface to that falling on it.</a:t>
            </a:r>
          </a:p>
          <a:p>
            <a:pPr algn="just"/>
            <a:endParaRPr lang="en-IN" sz="2000" dirty="0" smtClean="0">
              <a:solidFill>
                <a:srgbClr val="C00000"/>
              </a:solidFill>
              <a:latin typeface="Times New Roman" pitchFamily="18" charset="0"/>
              <a:cs typeface="Times New Roman" pitchFamily="18" charset="0"/>
            </a:endParaRPr>
          </a:p>
          <a:p>
            <a:pPr algn="just">
              <a:buFont typeface="Wingdings" pitchFamily="2" charset="2"/>
              <a:buChar char="Ø"/>
            </a:pPr>
            <a:r>
              <a:rPr lang="en-IN" sz="2000" dirty="0" smtClean="0">
                <a:solidFill>
                  <a:srgbClr val="C00000"/>
                </a:solidFill>
                <a:latin typeface="Times New Roman" pitchFamily="18" charset="0"/>
                <a:cs typeface="Times New Roman" pitchFamily="18" charset="0"/>
              </a:rPr>
              <a:t>Absorption coefficient of materials vary at the different frequency.</a:t>
            </a:r>
          </a:p>
          <a:p>
            <a:pPr algn="just">
              <a:buFont typeface="Wingdings" pitchFamily="2" charset="2"/>
              <a:buChar char="Ø"/>
            </a:pPr>
            <a:endParaRPr lang="en-IN" sz="2000" dirty="0" smtClean="0">
              <a:solidFill>
                <a:srgbClr val="C00000"/>
              </a:solidFill>
              <a:latin typeface="Times New Roman" pitchFamily="18" charset="0"/>
              <a:cs typeface="Times New Roman" pitchFamily="18" charset="0"/>
            </a:endParaRPr>
          </a:p>
          <a:p>
            <a:pPr algn="just">
              <a:buFont typeface="Wingdings" pitchFamily="2" charset="2"/>
              <a:buChar char="Ø"/>
            </a:pPr>
            <a:r>
              <a:rPr lang="en-IN" sz="2000" dirty="0" smtClean="0">
                <a:solidFill>
                  <a:srgbClr val="C00000"/>
                </a:solidFill>
                <a:latin typeface="Times New Roman" pitchFamily="18" charset="0"/>
                <a:cs typeface="Times New Roman" pitchFamily="18" charset="0"/>
              </a:rPr>
              <a:t> Absorption of sound by materials is due to the porosity, compressibility and elasticity. The materials absorb sound when the sound waves are dissipated into heat by friction in the narrow pores.</a:t>
            </a:r>
          </a:p>
          <a:p>
            <a:pPr algn="just"/>
            <a:endParaRPr lang="en-IN" sz="2000" dirty="0" smtClean="0">
              <a:solidFill>
                <a:srgbClr val="C00000"/>
              </a:solidFill>
              <a:latin typeface="Times New Roman" pitchFamily="18" charset="0"/>
              <a:cs typeface="Times New Roman" pitchFamily="18" charset="0"/>
            </a:endParaRPr>
          </a:p>
          <a:p>
            <a:pPr algn="just">
              <a:buFont typeface="Wingdings" pitchFamily="2" charset="2"/>
              <a:buChar char="Ø"/>
            </a:pPr>
            <a:r>
              <a:rPr lang="en-IN" sz="2000" dirty="0" smtClean="0">
                <a:solidFill>
                  <a:srgbClr val="C00000"/>
                </a:solidFill>
                <a:latin typeface="Times New Roman" pitchFamily="18" charset="0"/>
                <a:cs typeface="Times New Roman" pitchFamily="18" charset="0"/>
              </a:rPr>
              <a:t> Some of the materials are compressible, such as hair felt, carpets etc. some absorb sound by vibrating, as is probably the case with thin glass, wood, and suspended plaster ceilings.</a:t>
            </a:r>
          </a:p>
          <a:p>
            <a:pPr algn="just">
              <a:buFont typeface="Wingdings" pitchFamily="2" charset="2"/>
              <a:buChar char="Ø"/>
            </a:pP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534400" cy="1143000"/>
          </a:xfrm>
        </p:spPr>
        <p:txBody>
          <a:bodyPr>
            <a:noAutofit/>
          </a:bodyPr>
          <a:lstStyle/>
          <a:p>
            <a:pPr algn="ctr"/>
            <a:r>
              <a:rPr lang="en-IN" sz="3200" b="1" dirty="0" smtClean="0">
                <a:solidFill>
                  <a:srgbClr val="FF0000"/>
                </a:solidFill>
              </a:rPr>
              <a:t>Factors Influencing Sound Absorption</a:t>
            </a:r>
            <a:endParaRPr lang="en-US" sz="3200" dirty="0">
              <a:solidFill>
                <a:srgbClr val="FF0000"/>
              </a:solidFill>
            </a:endParaRPr>
          </a:p>
        </p:txBody>
      </p:sp>
      <p:sp>
        <p:nvSpPr>
          <p:cNvPr id="4" name="Rectangle 3"/>
          <p:cNvSpPr/>
          <p:nvPr/>
        </p:nvSpPr>
        <p:spPr>
          <a:xfrm>
            <a:off x="228600" y="1828800"/>
            <a:ext cx="8382000" cy="3970318"/>
          </a:xfrm>
          <a:prstGeom prst="rect">
            <a:avLst/>
          </a:prstGeom>
        </p:spPr>
        <p:txBody>
          <a:bodyPr wrap="square">
            <a:spAutoFit/>
          </a:bodyPr>
          <a:lstStyle/>
          <a:p>
            <a:pPr>
              <a:buClr>
                <a:schemeClr val="bg2">
                  <a:lumMod val="75000"/>
                </a:schemeClr>
              </a:buClr>
              <a:buFont typeface="Wingdings" pitchFamily="2" charset="2"/>
              <a:buChar char="Ø"/>
            </a:pPr>
            <a:r>
              <a:rPr lang="en-IN" sz="2800" dirty="0" err="1" smtClean="0">
                <a:solidFill>
                  <a:srgbClr val="0070C0"/>
                </a:solidFill>
                <a:latin typeface="Times New Roman" pitchFamily="18" charset="0"/>
                <a:cs typeface="Times New Roman" pitchFamily="18" charset="0"/>
              </a:rPr>
              <a:t>Fiber</a:t>
            </a:r>
            <a:r>
              <a:rPr lang="en-IN" sz="2800" dirty="0" smtClean="0">
                <a:solidFill>
                  <a:srgbClr val="0070C0"/>
                </a:solidFill>
                <a:latin typeface="Times New Roman" pitchFamily="18" charset="0"/>
                <a:cs typeface="Times New Roman" pitchFamily="18" charset="0"/>
              </a:rPr>
              <a:t> Size</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Airflow Resistance</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Porosity</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err="1" smtClean="0">
                <a:solidFill>
                  <a:srgbClr val="0070C0"/>
                </a:solidFill>
                <a:latin typeface="Times New Roman" pitchFamily="18" charset="0"/>
                <a:cs typeface="Times New Roman" pitchFamily="18" charset="0"/>
              </a:rPr>
              <a:t>Tortuosity</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Thickness</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Density</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Compression</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Surface Impedance</a:t>
            </a:r>
            <a:endParaRPr lang="en-US" sz="2800" dirty="0" smtClean="0">
              <a:solidFill>
                <a:srgbClr val="0070C0"/>
              </a:solidFill>
              <a:latin typeface="Times New Roman" pitchFamily="18" charset="0"/>
              <a:cs typeface="Times New Roman" pitchFamily="18" charset="0"/>
            </a:endParaRPr>
          </a:p>
          <a:p>
            <a:pPr>
              <a:buClr>
                <a:schemeClr val="bg2">
                  <a:lumMod val="75000"/>
                </a:schemeClr>
              </a:buClr>
              <a:buFont typeface="Wingdings" pitchFamily="2" charset="2"/>
              <a:buChar char="Ø"/>
            </a:pPr>
            <a:r>
              <a:rPr lang="en-IN" sz="2800" dirty="0" smtClean="0">
                <a:solidFill>
                  <a:srgbClr val="0070C0"/>
                </a:solidFill>
                <a:latin typeface="Times New Roman" pitchFamily="18" charset="0"/>
                <a:cs typeface="Times New Roman" pitchFamily="18" charset="0"/>
              </a:rPr>
              <a:t>Placement / Position of Sound Absorptive </a:t>
            </a:r>
            <a:endParaRPr lang="en-US" sz="28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534400" cy="707886"/>
          </a:xfrm>
          <a:prstGeom prst="rect">
            <a:avLst/>
          </a:prstGeom>
        </p:spPr>
        <p:txBody>
          <a:bodyPr wrap="square">
            <a:spAutoFit/>
          </a:bodyPr>
          <a:lstStyle/>
          <a:p>
            <a:pPr algn="just"/>
            <a:r>
              <a:rPr lang="en-IN" sz="2000" b="1" dirty="0" smtClean="0">
                <a:solidFill>
                  <a:srgbClr val="42229E"/>
                </a:solidFill>
                <a:latin typeface="Times New Roman" pitchFamily="18" charset="0"/>
                <a:cs typeface="Times New Roman" pitchFamily="18" charset="0"/>
              </a:rPr>
              <a:t>A chart of absorption coefficient of material has been shown at different frequency level</a:t>
            </a:r>
            <a:r>
              <a:rPr lang="en-US" sz="2000" b="1" dirty="0" smtClean="0">
                <a:solidFill>
                  <a:srgbClr val="42229E"/>
                </a:solidFill>
                <a:latin typeface="Times New Roman" pitchFamily="18" charset="0"/>
                <a:cs typeface="Times New Roman" pitchFamily="18" charset="0"/>
              </a:rPr>
              <a:t>s</a:t>
            </a:r>
            <a:endParaRPr lang="en-US" sz="2000" b="1" dirty="0">
              <a:solidFill>
                <a:srgbClr val="42229E"/>
              </a:solidFill>
              <a:latin typeface="Times New Roman" pitchFamily="18" charset="0"/>
              <a:cs typeface="Times New Roman" pitchFamily="18" charset="0"/>
            </a:endParaRPr>
          </a:p>
        </p:txBody>
      </p:sp>
      <p:pic>
        <p:nvPicPr>
          <p:cNvPr id="5" name="Picture 2" descr="C:\Users\mypc\Desktop\123\img092.jpg"/>
          <p:cNvPicPr>
            <a:picLocks noChangeAspect="1" noChangeArrowheads="1"/>
          </p:cNvPicPr>
          <p:nvPr/>
        </p:nvPicPr>
        <p:blipFill>
          <a:blip r:embed="rId2" cstate="print"/>
          <a:srcRect/>
          <a:stretch>
            <a:fillRect/>
          </a:stretch>
        </p:blipFill>
        <p:spPr bwMode="auto">
          <a:xfrm>
            <a:off x="152400" y="1219200"/>
            <a:ext cx="3200400" cy="5638800"/>
          </a:xfrm>
          <a:prstGeom prst="rect">
            <a:avLst/>
          </a:prstGeom>
          <a:noFill/>
        </p:spPr>
      </p:pic>
      <p:pic>
        <p:nvPicPr>
          <p:cNvPr id="6" name="Picture 3" descr="C:\Users\mypc\Desktop\123\img093.jpg"/>
          <p:cNvPicPr>
            <a:picLocks noChangeAspect="1" noChangeArrowheads="1"/>
          </p:cNvPicPr>
          <p:nvPr/>
        </p:nvPicPr>
        <p:blipFill>
          <a:blip r:embed="rId3" cstate="print"/>
          <a:srcRect/>
          <a:stretch>
            <a:fillRect/>
          </a:stretch>
        </p:blipFill>
        <p:spPr bwMode="auto">
          <a:xfrm>
            <a:off x="3352801" y="1219200"/>
            <a:ext cx="2667000" cy="5562600"/>
          </a:xfrm>
          <a:prstGeom prst="rect">
            <a:avLst/>
          </a:prstGeom>
          <a:noFill/>
        </p:spPr>
      </p:pic>
      <p:pic>
        <p:nvPicPr>
          <p:cNvPr id="7" name="Picture 4" descr="C:\Users\mypc\Desktop\123\img094.jpg"/>
          <p:cNvPicPr>
            <a:picLocks noChangeAspect="1" noChangeArrowheads="1"/>
          </p:cNvPicPr>
          <p:nvPr/>
        </p:nvPicPr>
        <p:blipFill>
          <a:blip r:embed="rId4" cstate="print"/>
          <a:srcRect/>
          <a:stretch>
            <a:fillRect/>
          </a:stretch>
        </p:blipFill>
        <p:spPr bwMode="auto">
          <a:xfrm>
            <a:off x="6019800" y="1219200"/>
            <a:ext cx="3124200" cy="5486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452</TotalTime>
  <Words>541</Words>
  <Application>Microsoft Office PowerPoint</Application>
  <PresentationFormat>On-screen Show (4:3)</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Slide 1</vt:lpstr>
      <vt:lpstr>Introduction</vt:lpstr>
      <vt:lpstr>Slide 3</vt:lpstr>
      <vt:lpstr>Cont…..</vt:lpstr>
      <vt:lpstr>Slide 5</vt:lpstr>
      <vt:lpstr>An Analysis  of  Different  Parameters  of Architectural  Buildings</vt:lpstr>
      <vt:lpstr>Study and Measurement of Sound Absorption  Coefficients of Materials </vt:lpstr>
      <vt:lpstr>Factors Influencing Sound Absorption</vt:lpstr>
      <vt:lpstr>Slide 9</vt:lpstr>
      <vt:lpstr>Slide 10</vt:lpstr>
      <vt:lpstr>A Study of Major Architecture Buildings of India</vt:lpstr>
      <vt:lpstr>Slide 12</vt:lpstr>
      <vt:lpstr>WORLD FAMOUS BUILDINGS TO INSPIRE YOU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DALESH</cp:lastModifiedBy>
  <cp:revision>146</cp:revision>
  <dcterms:created xsi:type="dcterms:W3CDTF">2016-01-22T09:35:44Z</dcterms:created>
  <dcterms:modified xsi:type="dcterms:W3CDTF">2018-04-01T05:07:55Z</dcterms:modified>
</cp:coreProperties>
</file>